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6"/>
  </p:notesMasterIdLst>
  <p:handoutMasterIdLst>
    <p:handoutMasterId r:id="rId47"/>
  </p:handoutMasterIdLst>
  <p:sldIdLst>
    <p:sldId id="329" r:id="rId2"/>
    <p:sldId id="337" r:id="rId3"/>
    <p:sldId id="338" r:id="rId4"/>
    <p:sldId id="330" r:id="rId5"/>
    <p:sldId id="331" r:id="rId6"/>
    <p:sldId id="332" r:id="rId7"/>
    <p:sldId id="333" r:id="rId8"/>
    <p:sldId id="334" r:id="rId9"/>
    <p:sldId id="335" r:id="rId10"/>
    <p:sldId id="339" r:id="rId11"/>
    <p:sldId id="260" r:id="rId12"/>
    <p:sldId id="261" r:id="rId13"/>
    <p:sldId id="340" r:id="rId14"/>
    <p:sldId id="263" r:id="rId15"/>
    <p:sldId id="264" r:id="rId16"/>
    <p:sldId id="265" r:id="rId17"/>
    <p:sldId id="266" r:id="rId18"/>
    <p:sldId id="341" r:id="rId19"/>
    <p:sldId id="269" r:id="rId20"/>
    <p:sldId id="354" r:id="rId21"/>
    <p:sldId id="271" r:id="rId22"/>
    <p:sldId id="270" r:id="rId23"/>
    <p:sldId id="272" r:id="rId24"/>
    <p:sldId id="273" r:id="rId25"/>
    <p:sldId id="274" r:id="rId26"/>
    <p:sldId id="275" r:id="rId27"/>
    <p:sldId id="352" r:id="rId28"/>
    <p:sldId id="276" r:id="rId29"/>
    <p:sldId id="328" r:id="rId30"/>
    <p:sldId id="326" r:id="rId31"/>
    <p:sldId id="321" r:id="rId32"/>
    <p:sldId id="323" r:id="rId33"/>
    <p:sldId id="300" r:id="rId34"/>
    <p:sldId id="342" r:id="rId35"/>
    <p:sldId id="343" r:id="rId36"/>
    <p:sldId id="353" r:id="rId37"/>
    <p:sldId id="344" r:id="rId38"/>
    <p:sldId id="345" r:id="rId39"/>
    <p:sldId id="346" r:id="rId40"/>
    <p:sldId id="347" r:id="rId41"/>
    <p:sldId id="348" r:id="rId42"/>
    <p:sldId id="349" r:id="rId43"/>
    <p:sldId id="350" r:id="rId44"/>
    <p:sldId id="351" r:id="rId4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8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83ACF4-BB3F-0A49-A3FA-B1EBE5DD272D}" type="datetimeFigureOut">
              <a:rPr lang="en-US" smtClean="0"/>
              <a:pPr/>
              <a:t>7/23/2014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568451-C8A8-E043-A546-D9F2B31B78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6807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1E1A25-899F-B742-B77E-3A6821D292C7}" type="datetimeFigureOut">
              <a:rPr lang="en-US" smtClean="0"/>
              <a:pPr/>
              <a:t>7/23/2014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C8F5EF-A98E-A14C-90FD-F5F6CEC48E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3053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Heaps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A9BBDB1-F440-C04F-90E0-DAA2C4007958}" type="datetime8">
              <a:rPr lang="en-US"/>
              <a:pPr/>
              <a:t>7/23/2014 2:19 PM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A803CE-CE48-3840-80DD-36C9E772E974}" type="slidenum">
              <a:rPr lang="en-US"/>
              <a:pPr/>
              <a:t>11</a:t>
            </a:fld>
            <a:endParaRPr lang="en-US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869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Locators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B474A7F6-18C6-994D-B5EC-AEBF5F85C7E8}" type="datetime8">
              <a:rPr lang="en-US"/>
              <a:pPr/>
              <a:t>7/23/2014 2:19 PM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D3FD5B-0A58-9247-9C67-99979BF3781D}" type="slidenum">
              <a:rPr lang="en-US"/>
              <a:pPr/>
              <a:t>34</a:t>
            </a:fld>
            <a:endParaRPr 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8470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Locators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A4E44794-17CE-DB49-ACCE-7707805454BA}" type="datetime8">
              <a:rPr lang="en-US"/>
              <a:pPr/>
              <a:t>7/23/2014 2:19 PM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B2B36B-2BF4-3644-9317-9A28250E6E1D}" type="slidenum">
              <a:rPr lang="en-US"/>
              <a:pPr/>
              <a:t>35</a:t>
            </a:fld>
            <a:endParaRPr lang="en-US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0967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Locators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79B1277F-4B3C-2541-8408-DD3141B0318F}" type="datetime8">
              <a:rPr lang="en-US"/>
              <a:pPr/>
              <a:t>7/23/2014 2:19 PM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35A418-8AF2-5047-9D5F-72A717489135}" type="slidenum">
              <a:rPr lang="en-US"/>
              <a:pPr/>
              <a:t>37</a:t>
            </a:fld>
            <a:endParaRPr lang="en-US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9573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Locators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9A35EDE-3402-2C4F-BDEC-93DCCEC79762}" type="datetime8">
              <a:rPr lang="en-US"/>
              <a:pPr/>
              <a:t>7/23/2014 2:19 PM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E6DE5B-86C0-E44A-A049-70D37AD94CE8}" type="slidenum">
              <a:rPr lang="en-US"/>
              <a:pPr/>
              <a:t>41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218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DBF1E84B-E475-2D4F-920B-E3CA60B31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DBF1E84B-E475-2D4F-920B-E3CA60B31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7772400" cy="19812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00" y="4038600"/>
            <a:ext cx="7772400" cy="19812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EFC6C06A-F6F9-EC44-B3C7-C37AAF3452F2}" type="datetime8">
              <a:rPr lang="en-US"/>
              <a:pPr/>
              <a:t>7/23/2014 2:19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Adaptable Priority Queues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377D8D67-FA48-7A46-9E8D-F39EDD4385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DBF1E84B-E475-2D4F-920B-E3CA60B31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DBF1E84B-E475-2D4F-920B-E3CA60B31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2507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2507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7247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1223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07247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1223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DBF1E84B-E475-2D4F-920B-E3CA60B31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DBF1E84B-E475-2D4F-920B-E3CA60B31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DBF1E84B-E475-2D4F-920B-E3CA60B31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DBF1E84B-E475-2D4F-920B-E3CA60B31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DBF1E84B-E475-2D4F-920B-E3CA60B31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566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69110"/>
            <a:ext cx="8229600" cy="495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pic>
        <p:nvPicPr>
          <p:cNvPr id="1031" name="Picture 7" descr="YorkULogoHor(large)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313525"/>
            <a:ext cx="1365250" cy="54447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441363" y="6447263"/>
            <a:ext cx="27026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Last Updated:  </a:t>
            </a:r>
            <a:r>
              <a:rPr lang="en-CA" sz="1200" dirty="0" smtClean="0"/>
              <a:t>2014-03-07 8:30 AM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1365250" y="6322237"/>
            <a:ext cx="8747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CSE 2011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1365250" y="6542901"/>
            <a:ext cx="107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Prof. J. Elder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4292600" y="6447263"/>
            <a:ext cx="5607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- </a:t>
            </a:r>
            <a:fld id="{B2C42470-DA64-F644-A452-83824504D888}" type="slidenum">
              <a:rPr lang="en-US" sz="1200" smtClean="0"/>
              <a:pPr/>
              <a:t>‹#›</a:t>
            </a:fld>
            <a:r>
              <a:rPr lang="en-US" sz="1200" dirty="0" smtClean="0"/>
              <a:t> -</a:t>
            </a:r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Clr>
          <a:schemeClr val="tx2"/>
        </a:buClr>
        <a:buFont typeface="Wingdings" charset="2"/>
        <a:buChar char="Ø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50000"/>
        </a:spcBef>
        <a:spcAft>
          <a:spcPct val="0"/>
        </a:spcAft>
        <a:buClr>
          <a:schemeClr val="accent2"/>
        </a:buClr>
        <a:buFont typeface="Wingdings" charset="2"/>
        <a:buChar char="q"/>
        <a:defRPr sz="2000">
          <a:solidFill>
            <a:schemeClr val="tx1"/>
          </a:solidFill>
          <a:latin typeface="+mn-lt"/>
          <a:ea typeface="ＭＳ Ｐゴシック" pitchFamily="-110" charset="-128"/>
        </a:defRPr>
      </a:lvl2pPr>
      <a:lvl3pPr marL="1143000" indent="-228600" algn="l" rtl="0" eaLnBrk="1" fontAlgn="base" hangingPunct="1">
        <a:spcBef>
          <a:spcPct val="50000"/>
        </a:spcBef>
        <a:spcAft>
          <a:spcPct val="0"/>
        </a:spcAft>
        <a:buClr>
          <a:schemeClr val="accent3"/>
        </a:buClr>
        <a:buFont typeface="Wingdings" charset="2"/>
        <a:buChar char="²"/>
        <a:defRPr>
          <a:solidFill>
            <a:schemeClr val="tx1"/>
          </a:solidFill>
          <a:latin typeface="+mn-lt"/>
          <a:ea typeface="ＭＳ Ｐゴシック" pitchFamily="-110" charset="-128"/>
        </a:defRPr>
      </a:lvl3pPr>
      <a:lvl4pPr marL="1600200" indent="-228600" algn="l" rtl="0" eaLnBrk="1" fontAlgn="base" hangingPunct="1">
        <a:spcBef>
          <a:spcPct val="50000"/>
        </a:spcBef>
        <a:spcAft>
          <a:spcPct val="0"/>
        </a:spcAft>
        <a:buClr>
          <a:srgbClr val="FF00FF"/>
        </a:buClr>
        <a:buFont typeface="Wingdings" charset="2"/>
        <a:buChar char="v"/>
        <a:defRPr sz="1600">
          <a:solidFill>
            <a:schemeClr val="tx1"/>
          </a:solidFill>
          <a:latin typeface="+mn-lt"/>
          <a:ea typeface="ＭＳ Ｐゴシック" pitchFamily="-110" charset="-128"/>
        </a:defRPr>
      </a:lvl4pPr>
      <a:lvl5pPr marL="2057400" indent="-228600" algn="l" rtl="0" eaLnBrk="1" fontAlgn="base" hangingPunct="1">
        <a:spcBef>
          <a:spcPct val="50000"/>
        </a:spcBef>
        <a:spcAft>
          <a:spcPct val="0"/>
        </a:spcAft>
        <a:buFont typeface="Arial"/>
        <a:buChar char="•"/>
        <a:defRPr sz="1400">
          <a:solidFill>
            <a:schemeClr val="tx1"/>
          </a:solidFill>
          <a:latin typeface="+mn-lt"/>
          <a:ea typeface="ＭＳ Ｐゴシック" pitchFamily="-110" charset="-128"/>
        </a:defRPr>
      </a:lvl5pPr>
      <a:lvl6pPr marL="2514600" indent="-228600" algn="l" rtl="0" eaLnBrk="1" fontAlgn="base" hangingPunct="1">
        <a:spcBef>
          <a:spcPct val="5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10" charset="-128"/>
        </a:defRPr>
      </a:lvl6pPr>
      <a:lvl7pPr marL="2971800" indent="-228600" algn="l" rtl="0" eaLnBrk="1" fontAlgn="base" hangingPunct="1">
        <a:spcBef>
          <a:spcPct val="5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10" charset="-128"/>
        </a:defRPr>
      </a:lvl7pPr>
      <a:lvl8pPr marL="3429000" indent="-228600" algn="l" rtl="0" eaLnBrk="1" fontAlgn="base" hangingPunct="1">
        <a:spcBef>
          <a:spcPct val="5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10" charset="-128"/>
        </a:defRPr>
      </a:lvl8pPr>
      <a:lvl9pPr marL="3886200" indent="-228600" algn="l" rtl="0" eaLnBrk="1" fontAlgn="base" hangingPunct="1">
        <a:spcBef>
          <a:spcPct val="5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10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.be/WYII2Oau_VY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9.pn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8.wmf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Priority Queues &amp; Heaps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Chapter </a:t>
            </a:r>
            <a:r>
              <a:rPr lang="en-US" smtClean="0"/>
              <a:t>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Goal:</a:t>
            </a:r>
          </a:p>
          <a:p>
            <a:pPr lvl="1"/>
            <a:r>
              <a:rPr lang="en-US" dirty="0" err="1" smtClean="0"/>
              <a:t>O(log</a:t>
            </a:r>
            <a:r>
              <a:rPr lang="en-US" dirty="0" smtClean="0"/>
              <a:t> </a:t>
            </a:r>
            <a:r>
              <a:rPr lang="en-US" dirty="0" err="1" smtClean="0"/>
              <a:t>n</a:t>
            </a:r>
            <a:r>
              <a:rPr lang="en-US" dirty="0" smtClean="0"/>
              <a:t>) insertion</a:t>
            </a:r>
          </a:p>
          <a:p>
            <a:pPr lvl="1"/>
            <a:r>
              <a:rPr lang="en-US" dirty="0" err="1" smtClean="0"/>
              <a:t>O(log</a:t>
            </a:r>
            <a:r>
              <a:rPr lang="en-US" dirty="0" smtClean="0"/>
              <a:t> </a:t>
            </a:r>
            <a:r>
              <a:rPr lang="en-US" dirty="0" err="1" smtClean="0"/>
              <a:t>n</a:t>
            </a:r>
            <a:r>
              <a:rPr lang="en-US" dirty="0" smtClean="0"/>
              <a:t>) removal</a:t>
            </a:r>
          </a:p>
          <a:p>
            <a:r>
              <a:rPr lang="en-US" dirty="0" smtClean="0"/>
              <a:t>Remember that </a:t>
            </a:r>
            <a:r>
              <a:rPr lang="en-US" dirty="0" err="1" smtClean="0"/>
              <a:t>O(log</a:t>
            </a:r>
            <a:r>
              <a:rPr lang="en-US" dirty="0" smtClean="0"/>
              <a:t> </a:t>
            </a:r>
            <a:r>
              <a:rPr lang="en-US" dirty="0" err="1" smtClean="0"/>
              <a:t>n</a:t>
            </a:r>
            <a:r>
              <a:rPr lang="en-US" dirty="0" smtClean="0"/>
              <a:t>) is almost as good as O(1)!</a:t>
            </a:r>
          </a:p>
          <a:p>
            <a:pPr lvl="1"/>
            <a:r>
              <a:rPr lang="en-US" dirty="0" smtClean="0"/>
              <a:t>e.g., </a:t>
            </a:r>
            <a:r>
              <a:rPr lang="en-US" dirty="0" err="1" smtClean="0"/>
              <a:t>n</a:t>
            </a:r>
            <a:r>
              <a:rPr lang="en-US" dirty="0" smtClean="0"/>
              <a:t> = 1,000,000,000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log </a:t>
            </a:r>
            <a:r>
              <a:rPr lang="en-US" dirty="0" err="1" smtClean="0">
                <a:sym typeface="Wingdings"/>
              </a:rPr>
              <a:t>n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>
                <a:latin typeface="ＭＳ ゴシック"/>
                <a:ea typeface="ＭＳ ゴシック"/>
                <a:cs typeface="ＭＳ ゴシック"/>
                <a:sym typeface="Wingdings"/>
              </a:rPr>
              <a:t>≅</a:t>
            </a:r>
            <a:r>
              <a:rPr lang="en-US" dirty="0" smtClean="0">
                <a:cs typeface="ＭＳ ゴシック"/>
                <a:sym typeface="Wingdings"/>
              </a:rPr>
              <a:t> 30</a:t>
            </a:r>
          </a:p>
          <a:p>
            <a:r>
              <a:rPr lang="en-US" dirty="0" smtClean="0">
                <a:cs typeface="ＭＳ ゴシック"/>
                <a:sym typeface="Wingdings"/>
              </a:rPr>
              <a:t>There are min heaps and max heaps.  We will assume min heaps.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74106"/>
            <a:ext cx="7772400" cy="535261"/>
          </a:xfrm>
        </p:spPr>
        <p:txBody>
          <a:bodyPr/>
          <a:lstStyle/>
          <a:p>
            <a:r>
              <a:rPr lang="en-US" dirty="0" smtClean="0"/>
              <a:t>Min Heaps </a:t>
            </a:r>
            <a:endParaRPr lang="en-US" dirty="0"/>
          </a:p>
        </p:txBody>
      </p:sp>
      <p:sp>
        <p:nvSpPr>
          <p:cNvPr id="1013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276549" y="785812"/>
            <a:ext cx="8553126" cy="4572000"/>
          </a:xfrm>
        </p:spPr>
        <p:txBody>
          <a:bodyPr/>
          <a:lstStyle/>
          <a:p>
            <a:r>
              <a:rPr lang="en-US" sz="2400" dirty="0"/>
              <a:t>A</a:t>
            </a:r>
            <a:r>
              <a:rPr lang="en-US" sz="2400" dirty="0" smtClean="0"/>
              <a:t> min heap </a:t>
            </a:r>
            <a:r>
              <a:rPr lang="en-US" sz="2400" dirty="0"/>
              <a:t>is a binary tree storing keys at its nodes and satisfying the following properties: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Heap</a:t>
            </a:r>
            <a:r>
              <a:rPr lang="en-US" sz="2000" dirty="0" smtClean="0">
                <a:solidFill>
                  <a:schemeClr val="tx2"/>
                </a:solidFill>
              </a:rPr>
              <a:t>-order</a:t>
            </a:r>
            <a:r>
              <a:rPr lang="en-US" sz="2000" dirty="0">
                <a:solidFill>
                  <a:schemeClr val="tx2"/>
                </a:solidFill>
              </a:rPr>
              <a:t>:</a:t>
            </a:r>
            <a:r>
              <a:rPr lang="en-US" sz="2000" dirty="0"/>
              <a:t> for every internal node </a:t>
            </a:r>
            <a:r>
              <a:rPr lang="en-US" sz="2000" dirty="0" err="1"/>
              <a:t>v</a:t>
            </a:r>
            <a:r>
              <a:rPr lang="en-US" sz="2000" dirty="0"/>
              <a:t> other than the </a:t>
            </a:r>
            <a:r>
              <a:rPr lang="en-US" sz="2000" dirty="0" smtClean="0"/>
              <a:t>root</a:t>
            </a:r>
          </a:p>
          <a:p>
            <a:pPr lvl="2"/>
            <a:r>
              <a:rPr lang="en-US" sz="1600" b="1" i="1" dirty="0" err="1" smtClean="0">
                <a:latin typeface="Times New Roman" pitchFamily="39" charset="0"/>
              </a:rPr>
              <a:t>key</a:t>
            </a:r>
            <a:r>
              <a:rPr lang="en-US" sz="1600" dirty="0" err="1">
                <a:latin typeface="Times New Roman" pitchFamily="39" charset="0"/>
              </a:rPr>
              <a:t>(</a:t>
            </a:r>
            <a:r>
              <a:rPr lang="en-US" sz="1600" b="1" i="1" dirty="0" err="1">
                <a:latin typeface="Times New Roman" pitchFamily="39" charset="0"/>
              </a:rPr>
              <a:t>v</a:t>
            </a:r>
            <a:r>
              <a:rPr lang="en-US" sz="1600" dirty="0">
                <a:latin typeface="Times New Roman" pitchFamily="39" charset="0"/>
              </a:rPr>
              <a:t>)</a:t>
            </a:r>
            <a:r>
              <a:rPr lang="en-US" sz="1600" dirty="0" smtClean="0"/>
              <a:t> ≥ </a:t>
            </a:r>
            <a:r>
              <a:rPr lang="en-US" sz="1600" b="1" i="1" dirty="0" err="1">
                <a:latin typeface="Times New Roman" pitchFamily="39" charset="0"/>
              </a:rPr>
              <a:t>key</a:t>
            </a:r>
            <a:r>
              <a:rPr lang="en-US" sz="1600" dirty="0" err="1">
                <a:latin typeface="Times New Roman" pitchFamily="39" charset="0"/>
              </a:rPr>
              <a:t>(</a:t>
            </a:r>
            <a:r>
              <a:rPr lang="en-US" sz="1600" b="1" i="1" dirty="0" err="1">
                <a:latin typeface="Times New Roman" pitchFamily="39" charset="0"/>
              </a:rPr>
              <a:t>parent</a:t>
            </a:r>
            <a:r>
              <a:rPr lang="en-US" sz="1600" dirty="0" err="1">
                <a:latin typeface="Times New Roman" pitchFamily="39" charset="0"/>
              </a:rPr>
              <a:t>(</a:t>
            </a:r>
            <a:r>
              <a:rPr lang="en-US" sz="1600" b="1" i="1" dirty="0" err="1">
                <a:latin typeface="Times New Roman" pitchFamily="39" charset="0"/>
              </a:rPr>
              <a:t>v</a:t>
            </a:r>
            <a:r>
              <a:rPr lang="en-US" sz="1600" dirty="0">
                <a:latin typeface="Times New Roman" pitchFamily="39" charset="0"/>
              </a:rPr>
              <a:t>))</a:t>
            </a:r>
            <a:endParaRPr lang="en-US" sz="1600" dirty="0" smtClean="0">
              <a:latin typeface="Times New Roman" pitchFamily="39" charset="0"/>
            </a:endParaRPr>
          </a:p>
          <a:p>
            <a:pPr lvl="1"/>
            <a:r>
              <a:rPr lang="en-US" sz="2000" dirty="0" smtClean="0">
                <a:solidFill>
                  <a:schemeClr val="tx2"/>
                </a:solidFill>
              </a:rPr>
              <a:t>(Almost) complete </a:t>
            </a:r>
            <a:r>
              <a:rPr lang="en-US" sz="2000" dirty="0">
                <a:solidFill>
                  <a:schemeClr val="tx2"/>
                </a:solidFill>
              </a:rPr>
              <a:t>b</a:t>
            </a:r>
            <a:r>
              <a:rPr lang="en-US" sz="2000" dirty="0" smtClean="0">
                <a:solidFill>
                  <a:schemeClr val="tx2"/>
                </a:solidFill>
              </a:rPr>
              <a:t>inary </a:t>
            </a:r>
            <a:r>
              <a:rPr lang="en-US" sz="2000" dirty="0">
                <a:solidFill>
                  <a:schemeClr val="tx2"/>
                </a:solidFill>
              </a:rPr>
              <a:t>t</a:t>
            </a:r>
            <a:r>
              <a:rPr lang="en-US" sz="2000" dirty="0" smtClean="0">
                <a:solidFill>
                  <a:schemeClr val="tx2"/>
                </a:solidFill>
              </a:rPr>
              <a:t>ree</a:t>
            </a:r>
            <a:r>
              <a:rPr lang="en-US" sz="2000" dirty="0">
                <a:solidFill>
                  <a:schemeClr val="tx2"/>
                </a:solidFill>
              </a:rPr>
              <a:t>:</a:t>
            </a:r>
            <a:r>
              <a:rPr lang="en-US" sz="2000" dirty="0"/>
              <a:t> let </a:t>
            </a:r>
            <a:r>
              <a:rPr lang="en-US" sz="2000" b="1" i="1" dirty="0" err="1">
                <a:latin typeface="Times New Roman" pitchFamily="39" charset="0"/>
              </a:rPr>
              <a:t>h</a:t>
            </a:r>
            <a:r>
              <a:rPr lang="en-US" sz="2000" dirty="0"/>
              <a:t> be the height of the heap</a:t>
            </a:r>
          </a:p>
          <a:p>
            <a:pPr lvl="2"/>
            <a:r>
              <a:rPr lang="en-US" sz="1800" dirty="0"/>
              <a:t>for </a:t>
            </a:r>
            <a:r>
              <a:rPr lang="en-US" sz="1800" b="1" i="1" dirty="0" err="1">
                <a:latin typeface="Times New Roman" pitchFamily="39" charset="0"/>
              </a:rPr>
              <a:t>i</a:t>
            </a:r>
            <a:r>
              <a:rPr lang="en-US" sz="1800" b="1" i="1" dirty="0">
                <a:latin typeface="Times New Roman" pitchFamily="39" charset="0"/>
              </a:rPr>
              <a:t> </a:t>
            </a:r>
            <a:r>
              <a:rPr lang="en-US" sz="1800" dirty="0">
                <a:latin typeface="Symbol" pitchFamily="39" charset="2"/>
                <a:sym typeface="Symbol" pitchFamily="39" charset="2"/>
              </a:rPr>
              <a:t>= </a:t>
            </a:r>
            <a:r>
              <a:rPr lang="en-US" sz="1800" dirty="0">
                <a:latin typeface="Times New Roman" pitchFamily="39" charset="0"/>
              </a:rPr>
              <a:t>0, … , </a:t>
            </a:r>
            <a:r>
              <a:rPr lang="en-US" sz="1800" b="1" i="1" dirty="0" err="1">
                <a:latin typeface="Times New Roman" pitchFamily="39" charset="0"/>
              </a:rPr>
              <a:t>h</a:t>
            </a:r>
            <a:r>
              <a:rPr lang="en-US" sz="1800" b="1" i="1" dirty="0">
                <a:latin typeface="Times New Roman" pitchFamily="39" charset="0"/>
              </a:rPr>
              <a:t> </a:t>
            </a:r>
            <a:r>
              <a:rPr lang="en-US" sz="1800" dirty="0">
                <a:latin typeface="Symbol" pitchFamily="39" charset="2"/>
                <a:sym typeface="Symbol" pitchFamily="39" charset="2"/>
              </a:rPr>
              <a:t>- </a:t>
            </a:r>
            <a:r>
              <a:rPr lang="en-US" sz="1800" dirty="0">
                <a:latin typeface="Times New Roman" pitchFamily="39" charset="0"/>
              </a:rPr>
              <a:t>1,</a:t>
            </a:r>
            <a:r>
              <a:rPr lang="en-US" sz="1800" dirty="0"/>
              <a:t> there are </a:t>
            </a:r>
            <a:r>
              <a:rPr lang="en-US" sz="1800" dirty="0">
                <a:latin typeface="Times New Roman" pitchFamily="39" charset="0"/>
              </a:rPr>
              <a:t>2</a:t>
            </a:r>
            <a:r>
              <a:rPr lang="en-US" sz="1800" b="1" i="1" baseline="30000" dirty="0">
                <a:latin typeface="Times New Roman" pitchFamily="39" charset="0"/>
              </a:rPr>
              <a:t>i</a:t>
            </a:r>
            <a:r>
              <a:rPr lang="en-US" sz="1800" dirty="0"/>
              <a:t> nodes of depth </a:t>
            </a:r>
            <a:r>
              <a:rPr lang="en-US" sz="1800" b="1" i="1" dirty="0" err="1">
                <a:latin typeface="Times New Roman" pitchFamily="39" charset="0"/>
              </a:rPr>
              <a:t>i</a:t>
            </a:r>
            <a:endParaRPr lang="en-US" sz="1800" dirty="0"/>
          </a:p>
          <a:p>
            <a:pPr lvl="2"/>
            <a:r>
              <a:rPr lang="en-US" sz="1800" dirty="0"/>
              <a:t>at depth </a:t>
            </a:r>
            <a:r>
              <a:rPr lang="en-US" sz="1800" b="1" i="1" dirty="0" err="1">
                <a:latin typeface="Times New Roman" pitchFamily="39" charset="0"/>
              </a:rPr>
              <a:t>h</a:t>
            </a:r>
            <a:r>
              <a:rPr lang="en-US" sz="1800" dirty="0" smtClean="0"/>
              <a:t> </a:t>
            </a:r>
            <a:r>
              <a:rPr lang="en-US" sz="1800" dirty="0" smtClean="0">
                <a:latin typeface="Symbol" pitchFamily="39" charset="2"/>
                <a:sym typeface="Symbol" pitchFamily="39" charset="2"/>
              </a:rPr>
              <a:t>–</a:t>
            </a:r>
            <a:r>
              <a:rPr lang="en-US" sz="1800" dirty="0" smtClean="0">
                <a:latin typeface="Times New Roman" pitchFamily="39" charset="0"/>
                <a:sym typeface="Symbol" pitchFamily="39" charset="2"/>
              </a:rPr>
              <a:t> 1</a:t>
            </a:r>
          </a:p>
          <a:p>
            <a:pPr lvl="3"/>
            <a:r>
              <a:rPr lang="en-US" sz="1600" dirty="0" smtClean="0"/>
              <a:t>the </a:t>
            </a:r>
            <a:r>
              <a:rPr lang="en-US" sz="1600" dirty="0"/>
              <a:t>internal nodes are to the left of the external </a:t>
            </a:r>
            <a:r>
              <a:rPr lang="en-US" sz="1600" dirty="0" smtClean="0"/>
              <a:t>nodes</a:t>
            </a:r>
          </a:p>
          <a:p>
            <a:pPr lvl="3"/>
            <a:r>
              <a:rPr lang="en-US" sz="1600" dirty="0" smtClean="0"/>
              <a:t>Only the rightmost internal node may have a single child</a:t>
            </a:r>
            <a:endParaRPr lang="en-US" sz="1600" dirty="0"/>
          </a:p>
        </p:txBody>
      </p:sp>
      <p:sp>
        <p:nvSpPr>
          <p:cNvPr id="101383" name="Oval 7"/>
          <p:cNvSpPr>
            <a:spLocks noChangeArrowheads="1"/>
          </p:cNvSpPr>
          <p:nvPr/>
        </p:nvSpPr>
        <p:spPr bwMode="auto">
          <a:xfrm>
            <a:off x="7318376" y="4092575"/>
            <a:ext cx="3810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20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2</a:t>
            </a:r>
          </a:p>
        </p:txBody>
      </p:sp>
      <p:sp>
        <p:nvSpPr>
          <p:cNvPr id="101384" name="Oval 8"/>
          <p:cNvSpPr>
            <a:spLocks noChangeArrowheads="1"/>
          </p:cNvSpPr>
          <p:nvPr/>
        </p:nvSpPr>
        <p:spPr bwMode="auto">
          <a:xfrm>
            <a:off x="8285163" y="4702175"/>
            <a:ext cx="3810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20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6</a:t>
            </a:r>
          </a:p>
        </p:txBody>
      </p:sp>
      <p:sp>
        <p:nvSpPr>
          <p:cNvPr id="101385" name="Oval 9"/>
          <p:cNvSpPr>
            <a:spLocks noChangeArrowheads="1"/>
          </p:cNvSpPr>
          <p:nvPr/>
        </p:nvSpPr>
        <p:spPr bwMode="auto">
          <a:xfrm>
            <a:off x="6181726" y="4702175"/>
            <a:ext cx="3810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20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5</a:t>
            </a:r>
          </a:p>
        </p:txBody>
      </p:sp>
      <p:sp>
        <p:nvSpPr>
          <p:cNvPr id="101386" name="Oval 10"/>
          <p:cNvSpPr>
            <a:spLocks noChangeArrowheads="1"/>
          </p:cNvSpPr>
          <p:nvPr/>
        </p:nvSpPr>
        <p:spPr bwMode="auto">
          <a:xfrm>
            <a:off x="6883401" y="5311775"/>
            <a:ext cx="3810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20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7</a:t>
            </a:r>
          </a:p>
        </p:txBody>
      </p:sp>
      <p:cxnSp>
        <p:nvCxnSpPr>
          <p:cNvPr id="101392" name="AutoShape 16"/>
          <p:cNvCxnSpPr>
            <a:cxnSpLocks noChangeShapeType="1"/>
            <a:stCxn id="101383" idx="3"/>
            <a:endCxn id="101385" idx="7"/>
          </p:cNvCxnSpPr>
          <p:nvPr/>
        </p:nvCxnSpPr>
        <p:spPr bwMode="auto">
          <a:xfrm flipH="1">
            <a:off x="6507163" y="4427537"/>
            <a:ext cx="866775" cy="3206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01393" name="AutoShape 17"/>
          <p:cNvCxnSpPr>
            <a:cxnSpLocks noChangeShapeType="1"/>
            <a:stCxn id="101384" idx="1"/>
            <a:endCxn id="101383" idx="5"/>
          </p:cNvCxnSpPr>
          <p:nvPr/>
        </p:nvCxnSpPr>
        <p:spPr bwMode="auto">
          <a:xfrm flipH="1" flipV="1">
            <a:off x="7643813" y="4427537"/>
            <a:ext cx="696913" cy="3206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01398" name="AutoShape 22"/>
          <p:cNvCxnSpPr>
            <a:cxnSpLocks noChangeShapeType="1"/>
            <a:stCxn id="101400" idx="7"/>
            <a:endCxn id="101385" idx="3"/>
          </p:cNvCxnSpPr>
          <p:nvPr/>
        </p:nvCxnSpPr>
        <p:spPr bwMode="auto">
          <a:xfrm flipV="1">
            <a:off x="5807076" y="5037137"/>
            <a:ext cx="430212" cy="3206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01399" name="AutoShape 23"/>
          <p:cNvCxnSpPr>
            <a:cxnSpLocks noChangeShapeType="1"/>
            <a:stCxn id="101386" idx="1"/>
            <a:endCxn id="101385" idx="5"/>
          </p:cNvCxnSpPr>
          <p:nvPr/>
        </p:nvCxnSpPr>
        <p:spPr bwMode="auto">
          <a:xfrm flipH="1" flipV="1">
            <a:off x="6507163" y="5037137"/>
            <a:ext cx="431800" cy="3206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01400" name="Oval 24"/>
          <p:cNvSpPr>
            <a:spLocks noChangeArrowheads="1"/>
          </p:cNvSpPr>
          <p:nvPr/>
        </p:nvSpPr>
        <p:spPr bwMode="auto">
          <a:xfrm>
            <a:off x="5481638" y="5311775"/>
            <a:ext cx="3810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20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9</a:t>
            </a:r>
          </a:p>
        </p:txBody>
      </p:sp>
      <p:sp>
        <p:nvSpPr>
          <p:cNvPr id="101406" name="Rectangle 30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5355982" y="5814844"/>
            <a:ext cx="3816838" cy="475827"/>
          </a:xfrm>
          <a:noFill/>
          <a:ln/>
        </p:spPr>
        <p:txBody>
          <a:bodyPr/>
          <a:lstStyle/>
          <a:p>
            <a:pPr lvl="1"/>
            <a:r>
              <a:rPr lang="en-US" sz="1600" b="1" dirty="0">
                <a:solidFill>
                  <a:schemeClr val="tx2"/>
                </a:solidFill>
              </a:rPr>
              <a:t>The last node of a heap</a:t>
            </a:r>
            <a:r>
              <a:rPr lang="en-US" sz="1600" b="1" dirty="0" smtClean="0">
                <a:solidFill>
                  <a:schemeClr val="tx2"/>
                </a:solidFill>
              </a:rPr>
              <a:t> is </a:t>
            </a:r>
            <a:r>
              <a:rPr lang="en-US" sz="1600" b="1" dirty="0">
                <a:solidFill>
                  <a:schemeClr val="tx2"/>
                </a:solidFill>
              </a:rPr>
              <a:t>the rightmost node of depth </a:t>
            </a:r>
            <a:r>
              <a:rPr lang="en-US" sz="1600" b="1" i="1" dirty="0" err="1">
                <a:solidFill>
                  <a:schemeClr val="tx2"/>
                </a:solidFill>
                <a:latin typeface="Times New Roman" pitchFamily="39" charset="0"/>
              </a:rPr>
              <a:t>h</a:t>
            </a:r>
            <a:endParaRPr lang="en-US" sz="1600" b="1" dirty="0">
              <a:solidFill>
                <a:schemeClr val="tx2"/>
              </a:solidFill>
              <a:latin typeface="Times New Roman" pitchFamily="39" charset="0"/>
              <a:sym typeface="Symbol" pitchFamily="39" charset="2"/>
            </a:endParaRPr>
          </a:p>
        </p:txBody>
      </p:sp>
      <p:cxnSp>
        <p:nvCxnSpPr>
          <p:cNvPr id="21" name="Straight Arrow Connector 20"/>
          <p:cNvCxnSpPr/>
          <p:nvPr/>
        </p:nvCxnSpPr>
        <p:spPr bwMode="auto">
          <a:xfrm flipV="1">
            <a:off x="6719086" y="5698431"/>
            <a:ext cx="230354" cy="17786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Height of a Heap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16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240090"/>
            <a:ext cx="7848600" cy="2057400"/>
          </a:xfrm>
        </p:spPr>
        <p:txBody>
          <a:bodyPr/>
          <a:lstStyle/>
          <a:p>
            <a:r>
              <a:rPr lang="en-US" sz="2000" dirty="0">
                <a:solidFill>
                  <a:schemeClr val="tx2"/>
                </a:solidFill>
              </a:rPr>
              <a:t>Theorem:</a:t>
            </a:r>
            <a:r>
              <a:rPr lang="en-US" sz="2000" dirty="0"/>
              <a:t> A heap storing </a:t>
            </a:r>
            <a:r>
              <a:rPr lang="en-US" sz="2000" b="1" i="1" dirty="0" err="1">
                <a:latin typeface="Times New Roman" pitchFamily="39" charset="0"/>
              </a:rPr>
              <a:t>n</a:t>
            </a:r>
            <a:r>
              <a:rPr lang="en-US" sz="2000" dirty="0">
                <a:latin typeface="Times New Roman" pitchFamily="39" charset="0"/>
              </a:rPr>
              <a:t> </a:t>
            </a:r>
            <a:r>
              <a:rPr lang="en-US" sz="2000" dirty="0"/>
              <a:t>keys has height </a:t>
            </a:r>
            <a:r>
              <a:rPr lang="en-US" sz="2000" b="1" i="1" dirty="0" err="1">
                <a:latin typeface="Times New Roman" pitchFamily="39" charset="0"/>
              </a:rPr>
              <a:t>O</a:t>
            </a:r>
            <a:r>
              <a:rPr lang="en-US" sz="2000" dirty="0" err="1">
                <a:latin typeface="Times New Roman" pitchFamily="39" charset="0"/>
              </a:rPr>
              <a:t>(log</a:t>
            </a:r>
            <a:r>
              <a:rPr lang="en-US" sz="2000" dirty="0">
                <a:latin typeface="Times New Roman" pitchFamily="39" charset="0"/>
              </a:rPr>
              <a:t> </a:t>
            </a:r>
            <a:r>
              <a:rPr lang="en-US" sz="2000" b="1" i="1" dirty="0" err="1">
                <a:latin typeface="Times New Roman" pitchFamily="39" charset="0"/>
              </a:rPr>
              <a:t>n</a:t>
            </a:r>
            <a:r>
              <a:rPr lang="en-US" sz="2000" dirty="0">
                <a:latin typeface="Times New Roman" pitchFamily="39" charset="0"/>
              </a:rPr>
              <a:t>)</a:t>
            </a:r>
          </a:p>
          <a:p>
            <a:pPr>
              <a:buFont typeface="Wingdings" pitchFamily="39" charset="2"/>
              <a:buNone/>
            </a:pPr>
            <a:r>
              <a:rPr lang="en-US" sz="2000" dirty="0"/>
              <a:t>	Proof: (we apply the complete binary tree property)</a:t>
            </a:r>
          </a:p>
          <a:p>
            <a:pPr lvl="1"/>
            <a:r>
              <a:rPr lang="en-US" sz="1800" dirty="0"/>
              <a:t>Let </a:t>
            </a:r>
            <a:r>
              <a:rPr lang="en-US" sz="1800" b="1" i="1" dirty="0" err="1">
                <a:latin typeface="Times New Roman" pitchFamily="39" charset="0"/>
              </a:rPr>
              <a:t>h</a:t>
            </a:r>
            <a:r>
              <a:rPr lang="en-US" sz="1800" dirty="0"/>
              <a:t> be the height of a heap storing </a:t>
            </a:r>
            <a:r>
              <a:rPr lang="en-US" sz="1800" b="1" i="1" dirty="0" err="1">
                <a:latin typeface="Times New Roman" pitchFamily="39" charset="0"/>
              </a:rPr>
              <a:t>n</a:t>
            </a:r>
            <a:r>
              <a:rPr lang="en-US" sz="1800" b="1" i="1" dirty="0">
                <a:latin typeface="Times New Roman" pitchFamily="39" charset="0"/>
              </a:rPr>
              <a:t> </a:t>
            </a:r>
            <a:r>
              <a:rPr lang="en-US" sz="1800" dirty="0"/>
              <a:t>keys</a:t>
            </a:r>
          </a:p>
          <a:p>
            <a:pPr lvl="1"/>
            <a:r>
              <a:rPr lang="en-US" sz="1800" dirty="0"/>
              <a:t>Since there are </a:t>
            </a:r>
            <a:r>
              <a:rPr lang="en-US" sz="1800" dirty="0">
                <a:latin typeface="Times New Roman" pitchFamily="39" charset="0"/>
              </a:rPr>
              <a:t>2</a:t>
            </a:r>
            <a:r>
              <a:rPr lang="en-US" sz="1800" b="1" i="1" baseline="30000" dirty="0">
                <a:latin typeface="Times New Roman" pitchFamily="39" charset="0"/>
              </a:rPr>
              <a:t>i</a:t>
            </a:r>
            <a:r>
              <a:rPr lang="en-US" sz="1800" dirty="0"/>
              <a:t> keys at depth </a:t>
            </a:r>
            <a:r>
              <a:rPr lang="en-US" sz="1800" b="1" i="1" dirty="0" err="1">
                <a:latin typeface="Times New Roman" pitchFamily="39" charset="0"/>
              </a:rPr>
              <a:t>i</a:t>
            </a:r>
            <a:r>
              <a:rPr lang="en-US" sz="1800" dirty="0"/>
              <a:t> </a:t>
            </a:r>
            <a:r>
              <a:rPr lang="en-US" sz="1800" dirty="0">
                <a:latin typeface="Symbol" pitchFamily="39" charset="2"/>
                <a:sym typeface="Symbol" pitchFamily="39" charset="2"/>
              </a:rPr>
              <a:t>=</a:t>
            </a:r>
            <a:r>
              <a:rPr lang="en-US" sz="1800" dirty="0"/>
              <a:t> </a:t>
            </a:r>
            <a:r>
              <a:rPr lang="en-US" sz="1800" dirty="0">
                <a:latin typeface="Times New Roman" pitchFamily="39" charset="0"/>
              </a:rPr>
              <a:t>0, … , </a:t>
            </a:r>
            <a:r>
              <a:rPr lang="en-US" sz="1800" b="1" i="1" dirty="0" err="1">
                <a:latin typeface="Times New Roman" pitchFamily="39" charset="0"/>
              </a:rPr>
              <a:t>h</a:t>
            </a:r>
            <a:r>
              <a:rPr lang="en-US" sz="1800" b="1" i="1" dirty="0">
                <a:latin typeface="Times New Roman" pitchFamily="39" charset="0"/>
              </a:rPr>
              <a:t> </a:t>
            </a:r>
            <a:r>
              <a:rPr lang="en-US" sz="1800" dirty="0">
                <a:latin typeface="Symbol" pitchFamily="39" charset="2"/>
                <a:sym typeface="Symbol" pitchFamily="39" charset="2"/>
              </a:rPr>
              <a:t>- </a:t>
            </a:r>
            <a:r>
              <a:rPr lang="en-US" sz="1800" dirty="0">
                <a:latin typeface="Times New Roman" pitchFamily="39" charset="0"/>
              </a:rPr>
              <a:t>1 </a:t>
            </a:r>
            <a:r>
              <a:rPr lang="en-US" sz="1800" dirty="0"/>
              <a:t>and at least one key at depth </a:t>
            </a:r>
            <a:r>
              <a:rPr lang="en-US" sz="1800" b="1" i="1" dirty="0" err="1">
                <a:latin typeface="Times New Roman" pitchFamily="39" charset="0"/>
              </a:rPr>
              <a:t>h</a:t>
            </a:r>
            <a:r>
              <a:rPr lang="en-US" sz="1800" dirty="0"/>
              <a:t>, we have </a:t>
            </a:r>
            <a:r>
              <a:rPr lang="en-US" sz="1800" b="1" i="1" dirty="0" err="1">
                <a:latin typeface="Times New Roman" pitchFamily="39" charset="0"/>
              </a:rPr>
              <a:t>n</a:t>
            </a:r>
            <a:r>
              <a:rPr lang="en-US" sz="1800" dirty="0" smtClean="0"/>
              <a:t> ≥ </a:t>
            </a:r>
            <a:r>
              <a:rPr lang="en-US" sz="1800" dirty="0">
                <a:latin typeface="Times New Roman" pitchFamily="39" charset="0"/>
              </a:rPr>
              <a:t>1 </a:t>
            </a:r>
            <a:r>
              <a:rPr lang="en-US" sz="1800" dirty="0">
                <a:latin typeface="Symbol" pitchFamily="39" charset="2"/>
                <a:sym typeface="Symbol" pitchFamily="39" charset="2"/>
              </a:rPr>
              <a:t>+ </a:t>
            </a:r>
            <a:r>
              <a:rPr lang="en-US" sz="1800" dirty="0">
                <a:latin typeface="Times New Roman" pitchFamily="39" charset="0"/>
              </a:rPr>
              <a:t>2 </a:t>
            </a:r>
            <a:r>
              <a:rPr lang="en-US" sz="1800" dirty="0">
                <a:latin typeface="Symbol" pitchFamily="39" charset="2"/>
                <a:sym typeface="Symbol" pitchFamily="39" charset="2"/>
              </a:rPr>
              <a:t>+</a:t>
            </a:r>
            <a:r>
              <a:rPr lang="en-US" sz="1800" dirty="0">
                <a:latin typeface="Times New Roman" pitchFamily="39" charset="0"/>
              </a:rPr>
              <a:t> 4 </a:t>
            </a:r>
            <a:r>
              <a:rPr lang="en-US" sz="1800" dirty="0">
                <a:latin typeface="Symbol" pitchFamily="39" charset="2"/>
                <a:sym typeface="Symbol" pitchFamily="39" charset="2"/>
              </a:rPr>
              <a:t>+</a:t>
            </a:r>
            <a:r>
              <a:rPr lang="en-US" sz="1800" dirty="0">
                <a:latin typeface="Times New Roman" pitchFamily="39" charset="0"/>
              </a:rPr>
              <a:t> … </a:t>
            </a:r>
            <a:r>
              <a:rPr lang="en-US" sz="1800" dirty="0">
                <a:latin typeface="Symbol" pitchFamily="39" charset="2"/>
                <a:sym typeface="Symbol" pitchFamily="39" charset="2"/>
              </a:rPr>
              <a:t>+</a:t>
            </a:r>
            <a:r>
              <a:rPr lang="en-US" sz="1800" dirty="0">
                <a:latin typeface="Times New Roman" pitchFamily="39" charset="0"/>
              </a:rPr>
              <a:t> 2</a:t>
            </a:r>
            <a:r>
              <a:rPr lang="en-US" sz="1800" b="1" i="1" baseline="30000" dirty="0">
                <a:latin typeface="Times New Roman" pitchFamily="39" charset="0"/>
              </a:rPr>
              <a:t>h</a:t>
            </a:r>
            <a:r>
              <a:rPr lang="en-US" sz="1800" baseline="30000" dirty="0">
                <a:latin typeface="Symbol" pitchFamily="39" charset="2"/>
              </a:rPr>
              <a:t>-</a:t>
            </a:r>
            <a:r>
              <a:rPr lang="en-US" sz="1800" baseline="30000" dirty="0">
                <a:latin typeface="Times New Roman" pitchFamily="39" charset="0"/>
              </a:rPr>
              <a:t>1 </a:t>
            </a:r>
            <a:r>
              <a:rPr lang="en-US" sz="1800" dirty="0">
                <a:latin typeface="Symbol" pitchFamily="39" charset="2"/>
                <a:sym typeface="Symbol" pitchFamily="39" charset="2"/>
              </a:rPr>
              <a:t> + </a:t>
            </a:r>
            <a:r>
              <a:rPr lang="en-US" sz="1800" dirty="0">
                <a:latin typeface="Times New Roman" pitchFamily="39" charset="0"/>
              </a:rPr>
              <a:t>1</a:t>
            </a:r>
            <a:r>
              <a:rPr lang="en-US" sz="1800" b="1" i="1" baseline="30000" dirty="0">
                <a:latin typeface="Times New Roman" pitchFamily="39" charset="0"/>
              </a:rPr>
              <a:t> </a:t>
            </a:r>
          </a:p>
          <a:p>
            <a:pPr lvl="1"/>
            <a:r>
              <a:rPr lang="en-US" sz="1800" dirty="0"/>
              <a:t>Thus, </a:t>
            </a:r>
            <a:r>
              <a:rPr lang="en-US" sz="1800" b="1" i="1" dirty="0" err="1">
                <a:latin typeface="Times New Roman" pitchFamily="39" charset="0"/>
              </a:rPr>
              <a:t>n</a:t>
            </a:r>
            <a:r>
              <a:rPr lang="en-US" sz="1800" dirty="0" smtClean="0"/>
              <a:t> ≥ </a:t>
            </a:r>
            <a:r>
              <a:rPr lang="en-US" sz="1800" dirty="0" smtClean="0">
                <a:latin typeface="Times New Roman" pitchFamily="39" charset="0"/>
              </a:rPr>
              <a:t>2</a:t>
            </a:r>
            <a:r>
              <a:rPr lang="en-US" sz="1800" b="1" i="1" baseline="30000" dirty="0" smtClean="0">
                <a:latin typeface="Times New Roman" pitchFamily="39" charset="0"/>
              </a:rPr>
              <a:t>h</a:t>
            </a:r>
            <a:r>
              <a:rPr lang="en-US" sz="1800" baseline="30000" dirty="0" smtClean="0">
                <a:latin typeface="Times New Roman" pitchFamily="39" charset="0"/>
              </a:rPr>
              <a:t> </a:t>
            </a:r>
            <a:r>
              <a:rPr lang="en-US" sz="1800" dirty="0"/>
              <a:t>, i.e., </a:t>
            </a:r>
            <a:r>
              <a:rPr lang="en-US" sz="1800" b="1" i="1" dirty="0" err="1">
                <a:latin typeface="Times New Roman" pitchFamily="39" charset="0"/>
              </a:rPr>
              <a:t>h</a:t>
            </a:r>
            <a:r>
              <a:rPr lang="en-US" sz="1800" dirty="0" smtClean="0"/>
              <a:t> ≤ </a:t>
            </a:r>
            <a:r>
              <a:rPr lang="en-US" sz="1800" dirty="0">
                <a:latin typeface="Times New Roman" pitchFamily="39" charset="0"/>
              </a:rPr>
              <a:t>log </a:t>
            </a:r>
            <a:r>
              <a:rPr lang="en-US" sz="1800" b="1" i="1" dirty="0" err="1">
                <a:latin typeface="Times New Roman" pitchFamily="39" charset="0"/>
              </a:rPr>
              <a:t>n</a:t>
            </a:r>
            <a:endParaRPr lang="en-US" sz="1800" dirty="0">
              <a:latin typeface="Times New Roman" pitchFamily="39" charset="0"/>
            </a:endParaRPr>
          </a:p>
        </p:txBody>
      </p:sp>
      <p:sp>
        <p:nvSpPr>
          <p:cNvPr id="111687" name="Line 71"/>
          <p:cNvSpPr>
            <a:spLocks noChangeShapeType="1"/>
          </p:cNvSpPr>
          <p:nvPr/>
        </p:nvSpPr>
        <p:spPr bwMode="auto">
          <a:xfrm flipH="1">
            <a:off x="2393950" y="5711825"/>
            <a:ext cx="587375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88" name="Line 72"/>
          <p:cNvSpPr>
            <a:spLocks noChangeShapeType="1"/>
          </p:cNvSpPr>
          <p:nvPr/>
        </p:nvSpPr>
        <p:spPr bwMode="auto">
          <a:xfrm flipH="1">
            <a:off x="2393950" y="5256213"/>
            <a:ext cx="587375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89" name="Line 73"/>
          <p:cNvSpPr>
            <a:spLocks noChangeShapeType="1"/>
          </p:cNvSpPr>
          <p:nvPr/>
        </p:nvSpPr>
        <p:spPr bwMode="auto">
          <a:xfrm flipH="1">
            <a:off x="2393950" y="4799013"/>
            <a:ext cx="587375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90" name="Line 74"/>
          <p:cNvSpPr>
            <a:spLocks noChangeShapeType="1"/>
          </p:cNvSpPr>
          <p:nvPr/>
        </p:nvSpPr>
        <p:spPr bwMode="auto">
          <a:xfrm flipH="1">
            <a:off x="2393950" y="4343400"/>
            <a:ext cx="587375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20" name="Oval 4"/>
          <p:cNvSpPr>
            <a:spLocks noChangeArrowheads="1"/>
          </p:cNvSpPr>
          <p:nvPr/>
        </p:nvSpPr>
        <p:spPr bwMode="auto">
          <a:xfrm>
            <a:off x="5643563" y="4140200"/>
            <a:ext cx="338137" cy="338138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2000">
              <a:latin typeface="Times New Roman" pitchFamily="39" charset="0"/>
              <a:sym typeface="Symbol" pitchFamily="39" charset="2"/>
            </a:endParaRPr>
          </a:p>
        </p:txBody>
      </p:sp>
      <p:grpSp>
        <p:nvGrpSpPr>
          <p:cNvPr id="2" name="Group 66"/>
          <p:cNvGrpSpPr>
            <a:grpSpLocks/>
          </p:cNvGrpSpPr>
          <p:nvPr/>
        </p:nvGrpSpPr>
        <p:grpSpPr bwMode="auto">
          <a:xfrm>
            <a:off x="4467225" y="4613275"/>
            <a:ext cx="2743200" cy="338138"/>
            <a:chOff x="2139" y="2808"/>
            <a:chExt cx="1950" cy="240"/>
          </a:xfrm>
        </p:grpSpPr>
        <p:sp>
          <p:nvSpPr>
            <p:cNvPr id="111621" name="Oval 5"/>
            <p:cNvSpPr>
              <a:spLocks noChangeArrowheads="1"/>
            </p:cNvSpPr>
            <p:nvPr/>
          </p:nvSpPr>
          <p:spPr bwMode="auto">
            <a:xfrm>
              <a:off x="3849" y="2808"/>
              <a:ext cx="240" cy="24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anchor="ctr" anchorCtr="1">
              <a:prstTxWarp prst="textNoShape">
                <a:avLst/>
              </a:prstTxWarp>
            </a:bodyPr>
            <a:lstStyle/>
            <a:p>
              <a:endParaRPr lang="en-US" sz="2000">
                <a:latin typeface="Times New Roman" pitchFamily="39" charset="0"/>
                <a:sym typeface="Symbol" pitchFamily="39" charset="2"/>
              </a:endParaRPr>
            </a:p>
          </p:txBody>
        </p:sp>
        <p:sp>
          <p:nvSpPr>
            <p:cNvPr id="111622" name="Oval 6"/>
            <p:cNvSpPr>
              <a:spLocks noChangeArrowheads="1"/>
            </p:cNvSpPr>
            <p:nvPr/>
          </p:nvSpPr>
          <p:spPr bwMode="auto">
            <a:xfrm>
              <a:off x="2139" y="2808"/>
              <a:ext cx="240" cy="24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anchor="ctr" anchorCtr="1">
              <a:prstTxWarp prst="textNoShape">
                <a:avLst/>
              </a:prstTxWarp>
            </a:bodyPr>
            <a:lstStyle/>
            <a:p>
              <a:endParaRPr lang="en-US" sz="2000">
                <a:latin typeface="Times New Roman" pitchFamily="39" charset="0"/>
                <a:sym typeface="Symbol" pitchFamily="39" charset="2"/>
              </a:endParaRPr>
            </a:p>
          </p:txBody>
        </p:sp>
      </p:grpSp>
      <p:cxnSp>
        <p:nvCxnSpPr>
          <p:cNvPr id="111628" name="AutoShape 12"/>
          <p:cNvCxnSpPr>
            <a:cxnSpLocks noChangeShapeType="1"/>
            <a:stCxn id="111620" idx="3"/>
            <a:endCxn id="111622" idx="7"/>
          </p:cNvCxnSpPr>
          <p:nvPr/>
        </p:nvCxnSpPr>
        <p:spPr bwMode="auto">
          <a:xfrm flipH="1">
            <a:off x="4756150" y="4438650"/>
            <a:ext cx="936625" cy="2143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1629" name="AutoShape 13"/>
          <p:cNvCxnSpPr>
            <a:cxnSpLocks noChangeShapeType="1"/>
            <a:stCxn id="111621" idx="1"/>
            <a:endCxn id="111620" idx="5"/>
          </p:cNvCxnSpPr>
          <p:nvPr/>
        </p:nvCxnSpPr>
        <p:spPr bwMode="auto">
          <a:xfrm flipH="1" flipV="1">
            <a:off x="5932488" y="4438650"/>
            <a:ext cx="989012" cy="2143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1630" name="AutoShape 14"/>
          <p:cNvCxnSpPr>
            <a:cxnSpLocks noChangeShapeType="1"/>
            <a:stCxn id="111648" idx="1"/>
            <a:endCxn id="111621" idx="5"/>
          </p:cNvCxnSpPr>
          <p:nvPr/>
        </p:nvCxnSpPr>
        <p:spPr bwMode="auto">
          <a:xfrm flipH="1" flipV="1">
            <a:off x="7161213" y="4911725"/>
            <a:ext cx="360362" cy="2143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1631" name="AutoShape 15"/>
          <p:cNvCxnSpPr>
            <a:cxnSpLocks noChangeShapeType="1"/>
            <a:stCxn id="111643" idx="7"/>
            <a:endCxn id="111621" idx="3"/>
          </p:cNvCxnSpPr>
          <p:nvPr/>
        </p:nvCxnSpPr>
        <p:spPr bwMode="auto">
          <a:xfrm flipV="1">
            <a:off x="6559550" y="4911725"/>
            <a:ext cx="361950" cy="2143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1634" name="AutoShape 18"/>
          <p:cNvCxnSpPr>
            <a:cxnSpLocks noChangeShapeType="1"/>
            <a:stCxn id="111636" idx="7"/>
            <a:endCxn id="111622" idx="3"/>
          </p:cNvCxnSpPr>
          <p:nvPr/>
        </p:nvCxnSpPr>
        <p:spPr bwMode="auto">
          <a:xfrm flipV="1">
            <a:off x="4154488" y="4911725"/>
            <a:ext cx="361950" cy="2143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1635" name="AutoShape 19"/>
          <p:cNvCxnSpPr>
            <a:cxnSpLocks noChangeShapeType="1"/>
            <a:stCxn id="111623" idx="1"/>
            <a:endCxn id="111622" idx="5"/>
          </p:cNvCxnSpPr>
          <p:nvPr/>
        </p:nvCxnSpPr>
        <p:spPr bwMode="auto">
          <a:xfrm flipH="1" flipV="1">
            <a:off x="4756150" y="4911725"/>
            <a:ext cx="360363" cy="2143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1640" name="AutoShape 24"/>
          <p:cNvCxnSpPr>
            <a:cxnSpLocks noChangeShapeType="1"/>
            <a:stCxn id="111676" idx="7"/>
            <a:endCxn id="111636" idx="3"/>
          </p:cNvCxnSpPr>
          <p:nvPr/>
        </p:nvCxnSpPr>
        <p:spPr bwMode="auto">
          <a:xfrm flipV="1">
            <a:off x="3552825" y="5384800"/>
            <a:ext cx="361950" cy="2143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grpSp>
        <p:nvGrpSpPr>
          <p:cNvPr id="3" name="Group 67"/>
          <p:cNvGrpSpPr>
            <a:grpSpLocks/>
          </p:cNvGrpSpPr>
          <p:nvPr/>
        </p:nvGrpSpPr>
        <p:grpSpPr bwMode="auto">
          <a:xfrm>
            <a:off x="3865563" y="5086350"/>
            <a:ext cx="3944937" cy="338138"/>
            <a:chOff x="1711" y="3144"/>
            <a:chExt cx="2805" cy="240"/>
          </a:xfrm>
        </p:grpSpPr>
        <p:sp>
          <p:nvSpPr>
            <p:cNvPr id="111623" name="Oval 7"/>
            <p:cNvSpPr>
              <a:spLocks noChangeArrowheads="1"/>
            </p:cNvSpPr>
            <p:nvPr/>
          </p:nvSpPr>
          <p:spPr bwMode="auto">
            <a:xfrm>
              <a:off x="2566" y="3144"/>
              <a:ext cx="240" cy="24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anchor="ctr" anchorCtr="1">
              <a:prstTxWarp prst="textNoShape">
                <a:avLst/>
              </a:prstTxWarp>
            </a:bodyPr>
            <a:lstStyle/>
            <a:p>
              <a:endParaRPr lang="en-US" sz="2000">
                <a:latin typeface="Times New Roman" pitchFamily="39" charset="0"/>
                <a:sym typeface="Symbol" pitchFamily="39" charset="2"/>
              </a:endParaRPr>
            </a:p>
          </p:txBody>
        </p:sp>
        <p:sp>
          <p:nvSpPr>
            <p:cNvPr id="111636" name="Oval 20"/>
            <p:cNvSpPr>
              <a:spLocks noChangeArrowheads="1"/>
            </p:cNvSpPr>
            <p:nvPr/>
          </p:nvSpPr>
          <p:spPr bwMode="auto">
            <a:xfrm>
              <a:off x="1711" y="3144"/>
              <a:ext cx="240" cy="24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anchor="ctr" anchorCtr="1">
              <a:prstTxWarp prst="textNoShape">
                <a:avLst/>
              </a:prstTxWarp>
            </a:bodyPr>
            <a:lstStyle/>
            <a:p>
              <a:endParaRPr lang="en-US" sz="2000">
                <a:latin typeface="Times New Roman" pitchFamily="39" charset="0"/>
                <a:sym typeface="Symbol" pitchFamily="39" charset="2"/>
              </a:endParaRPr>
            </a:p>
          </p:txBody>
        </p:sp>
        <p:sp>
          <p:nvSpPr>
            <p:cNvPr id="111643" name="Oval 27"/>
            <p:cNvSpPr>
              <a:spLocks noChangeArrowheads="1"/>
            </p:cNvSpPr>
            <p:nvPr/>
          </p:nvSpPr>
          <p:spPr bwMode="auto">
            <a:xfrm>
              <a:off x="3421" y="3144"/>
              <a:ext cx="240" cy="24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anchor="ctr" anchorCtr="1">
              <a:prstTxWarp prst="textNoShape">
                <a:avLst/>
              </a:prstTxWarp>
            </a:bodyPr>
            <a:lstStyle/>
            <a:p>
              <a:endParaRPr lang="en-US" sz="2000">
                <a:latin typeface="Times New Roman" pitchFamily="39" charset="0"/>
                <a:sym typeface="Symbol" pitchFamily="39" charset="2"/>
              </a:endParaRPr>
            </a:p>
          </p:txBody>
        </p:sp>
        <p:sp>
          <p:nvSpPr>
            <p:cNvPr id="111648" name="Oval 32"/>
            <p:cNvSpPr>
              <a:spLocks noChangeArrowheads="1"/>
            </p:cNvSpPr>
            <p:nvPr/>
          </p:nvSpPr>
          <p:spPr bwMode="auto">
            <a:xfrm>
              <a:off x="4276" y="3144"/>
              <a:ext cx="240" cy="24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anchor="ctr" anchorCtr="1">
              <a:prstTxWarp prst="textNoShape">
                <a:avLst/>
              </a:prstTxWarp>
            </a:bodyPr>
            <a:lstStyle/>
            <a:p>
              <a:endParaRPr lang="en-US" sz="2000">
                <a:latin typeface="Times New Roman" pitchFamily="39" charset="0"/>
                <a:sym typeface="Symbol" pitchFamily="39" charset="2"/>
              </a:endParaRPr>
            </a:p>
          </p:txBody>
        </p:sp>
      </p:grpSp>
      <p:sp>
        <p:nvSpPr>
          <p:cNvPr id="111676" name="Oval 60"/>
          <p:cNvSpPr>
            <a:spLocks noChangeArrowheads="1"/>
          </p:cNvSpPr>
          <p:nvPr/>
        </p:nvSpPr>
        <p:spPr bwMode="auto">
          <a:xfrm>
            <a:off x="3263900" y="5559425"/>
            <a:ext cx="338138" cy="3365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20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11693" name="Text Box 77"/>
          <p:cNvSpPr txBox="1">
            <a:spLocks noChangeArrowheads="1"/>
          </p:cNvSpPr>
          <p:nvPr/>
        </p:nvSpPr>
        <p:spPr bwMode="auto">
          <a:xfrm>
            <a:off x="2027238" y="4157663"/>
            <a:ext cx="298450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latin typeface="Times New Roman" pitchFamily="39" charset="0"/>
              </a:rPr>
              <a:t>1</a:t>
            </a:r>
          </a:p>
        </p:txBody>
      </p:sp>
      <p:sp>
        <p:nvSpPr>
          <p:cNvPr id="111694" name="Text Box 78"/>
          <p:cNvSpPr txBox="1">
            <a:spLocks noChangeArrowheads="1"/>
          </p:cNvSpPr>
          <p:nvPr/>
        </p:nvSpPr>
        <p:spPr bwMode="auto">
          <a:xfrm>
            <a:off x="2027238" y="4618038"/>
            <a:ext cx="298450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latin typeface="Times New Roman" pitchFamily="39" charset="0"/>
              </a:rPr>
              <a:t>2</a:t>
            </a:r>
          </a:p>
        </p:txBody>
      </p:sp>
      <p:sp>
        <p:nvSpPr>
          <p:cNvPr id="111695" name="Text Box 79"/>
          <p:cNvSpPr txBox="1">
            <a:spLocks noChangeArrowheads="1"/>
          </p:cNvSpPr>
          <p:nvPr/>
        </p:nvSpPr>
        <p:spPr bwMode="auto">
          <a:xfrm>
            <a:off x="1905000" y="5078413"/>
            <a:ext cx="542925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latin typeface="Times New Roman" pitchFamily="39" charset="0"/>
              </a:rPr>
              <a:t>2</a:t>
            </a:r>
            <a:r>
              <a:rPr lang="en-US" sz="1800" b="1" i="1" baseline="30000">
                <a:latin typeface="Times New Roman" pitchFamily="39" charset="0"/>
              </a:rPr>
              <a:t>h</a:t>
            </a:r>
            <a:r>
              <a:rPr lang="en-US" sz="1800" baseline="30000">
                <a:latin typeface="Symbol" pitchFamily="39" charset="2"/>
              </a:rPr>
              <a:t>-</a:t>
            </a:r>
            <a:r>
              <a:rPr lang="en-US" sz="1800" baseline="30000">
                <a:latin typeface="Times New Roman" pitchFamily="39" charset="0"/>
              </a:rPr>
              <a:t>1</a:t>
            </a:r>
          </a:p>
        </p:txBody>
      </p:sp>
      <p:sp>
        <p:nvSpPr>
          <p:cNvPr id="111696" name="Text Box 80"/>
          <p:cNvSpPr txBox="1">
            <a:spLocks noChangeArrowheads="1"/>
          </p:cNvSpPr>
          <p:nvPr/>
        </p:nvSpPr>
        <p:spPr bwMode="auto">
          <a:xfrm>
            <a:off x="2027238" y="5538788"/>
            <a:ext cx="298450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latin typeface="Times New Roman" pitchFamily="39" charset="0"/>
              </a:rPr>
              <a:t>1</a:t>
            </a:r>
          </a:p>
        </p:txBody>
      </p:sp>
      <p:sp>
        <p:nvSpPr>
          <p:cNvPr id="111700" name="Text Box 84"/>
          <p:cNvSpPr txBox="1">
            <a:spLocks noChangeArrowheads="1"/>
          </p:cNvSpPr>
          <p:nvPr/>
        </p:nvSpPr>
        <p:spPr bwMode="auto">
          <a:xfrm>
            <a:off x="1860550" y="3810000"/>
            <a:ext cx="6350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keys</a:t>
            </a:r>
          </a:p>
        </p:txBody>
      </p:sp>
      <p:sp>
        <p:nvSpPr>
          <p:cNvPr id="111703" name="Text Box 87"/>
          <p:cNvSpPr txBox="1">
            <a:spLocks noChangeArrowheads="1"/>
          </p:cNvSpPr>
          <p:nvPr/>
        </p:nvSpPr>
        <p:spPr bwMode="auto">
          <a:xfrm>
            <a:off x="1298575" y="4157663"/>
            <a:ext cx="298450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latin typeface="Times New Roman" pitchFamily="39" charset="0"/>
              </a:rPr>
              <a:t>0</a:t>
            </a:r>
          </a:p>
        </p:txBody>
      </p:sp>
      <p:sp>
        <p:nvSpPr>
          <p:cNvPr id="111704" name="Text Box 88"/>
          <p:cNvSpPr txBox="1">
            <a:spLocks noChangeArrowheads="1"/>
          </p:cNvSpPr>
          <p:nvPr/>
        </p:nvSpPr>
        <p:spPr bwMode="auto">
          <a:xfrm>
            <a:off x="1298575" y="4618038"/>
            <a:ext cx="298450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latin typeface="Times New Roman" pitchFamily="39" charset="0"/>
              </a:rPr>
              <a:t>1</a:t>
            </a:r>
          </a:p>
        </p:txBody>
      </p:sp>
      <p:sp>
        <p:nvSpPr>
          <p:cNvPr id="111705" name="Text Box 89"/>
          <p:cNvSpPr txBox="1">
            <a:spLocks noChangeArrowheads="1"/>
          </p:cNvSpPr>
          <p:nvPr/>
        </p:nvSpPr>
        <p:spPr bwMode="auto">
          <a:xfrm>
            <a:off x="1173163" y="5073650"/>
            <a:ext cx="550862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 i="1">
                <a:latin typeface="Times New Roman" pitchFamily="39" charset="0"/>
              </a:rPr>
              <a:t>h</a:t>
            </a:r>
            <a:r>
              <a:rPr lang="en-US" sz="1800">
                <a:latin typeface="Symbol" pitchFamily="39" charset="2"/>
              </a:rPr>
              <a:t>-</a:t>
            </a:r>
            <a:r>
              <a:rPr lang="en-US" sz="1800">
                <a:latin typeface="Times New Roman" pitchFamily="39" charset="0"/>
              </a:rPr>
              <a:t>1</a:t>
            </a:r>
          </a:p>
        </p:txBody>
      </p:sp>
      <p:sp>
        <p:nvSpPr>
          <p:cNvPr id="111706" name="Text Box 90"/>
          <p:cNvSpPr txBox="1">
            <a:spLocks noChangeArrowheads="1"/>
          </p:cNvSpPr>
          <p:nvPr/>
        </p:nvSpPr>
        <p:spPr bwMode="auto">
          <a:xfrm>
            <a:off x="1292225" y="5538788"/>
            <a:ext cx="311150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 i="1">
                <a:latin typeface="Times New Roman" pitchFamily="39" charset="0"/>
              </a:rPr>
              <a:t>h</a:t>
            </a:r>
            <a:endParaRPr lang="en-US" sz="1800">
              <a:latin typeface="Times New Roman" pitchFamily="39" charset="0"/>
            </a:endParaRPr>
          </a:p>
        </p:txBody>
      </p:sp>
      <p:sp>
        <p:nvSpPr>
          <p:cNvPr id="111707" name="Text Box 91"/>
          <p:cNvSpPr txBox="1">
            <a:spLocks noChangeArrowheads="1"/>
          </p:cNvSpPr>
          <p:nvPr/>
        </p:nvSpPr>
        <p:spPr bwMode="auto">
          <a:xfrm>
            <a:off x="1066800" y="3810000"/>
            <a:ext cx="7620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depth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Heaps and Priority Queues</a:t>
            </a:r>
          </a:p>
        </p:txBody>
      </p:sp>
      <p:sp>
        <p:nvSpPr>
          <p:cNvPr id="1126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88924" y="1050077"/>
            <a:ext cx="8621319" cy="1905000"/>
          </a:xfrm>
        </p:spPr>
        <p:txBody>
          <a:bodyPr/>
          <a:lstStyle/>
          <a:p>
            <a:r>
              <a:rPr lang="en-US" sz="2400" dirty="0"/>
              <a:t>We can use a heap to implement a priority queue</a:t>
            </a:r>
          </a:p>
          <a:p>
            <a:r>
              <a:rPr lang="en-US" sz="2400" dirty="0"/>
              <a:t>We store a (key, element) item at each internal node</a:t>
            </a:r>
          </a:p>
          <a:p>
            <a:r>
              <a:rPr lang="en-US" sz="2400" dirty="0"/>
              <a:t>We keep track of the position of the last node</a:t>
            </a:r>
          </a:p>
          <a:p>
            <a:r>
              <a:rPr lang="en-US" sz="2400" dirty="0"/>
              <a:t>For simplicity, we</a:t>
            </a:r>
            <a:r>
              <a:rPr lang="en-US" sz="2400" dirty="0" smtClean="0"/>
              <a:t> will typically show only </a:t>
            </a:r>
            <a:r>
              <a:rPr lang="en-US" sz="2400" dirty="0"/>
              <a:t>the keys in the pictures</a:t>
            </a:r>
          </a:p>
        </p:txBody>
      </p:sp>
      <p:sp>
        <p:nvSpPr>
          <p:cNvPr id="112644" name="Oval 4"/>
          <p:cNvSpPr>
            <a:spLocks noChangeArrowheads="1"/>
          </p:cNvSpPr>
          <p:nvPr/>
        </p:nvSpPr>
        <p:spPr bwMode="auto">
          <a:xfrm>
            <a:off x="4800600" y="3962400"/>
            <a:ext cx="3810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2000">
              <a:solidFill>
                <a:schemeClr val="bg1"/>
              </a:solidFill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12645" name="Oval 5"/>
          <p:cNvSpPr>
            <a:spLocks noChangeArrowheads="1"/>
          </p:cNvSpPr>
          <p:nvPr/>
        </p:nvSpPr>
        <p:spPr bwMode="auto">
          <a:xfrm>
            <a:off x="6330950" y="4572000"/>
            <a:ext cx="3810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2000">
              <a:solidFill>
                <a:schemeClr val="bg1"/>
              </a:solidFill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12646" name="Oval 6"/>
          <p:cNvSpPr>
            <a:spLocks noChangeArrowheads="1"/>
          </p:cNvSpPr>
          <p:nvPr/>
        </p:nvSpPr>
        <p:spPr bwMode="auto">
          <a:xfrm>
            <a:off x="3054350" y="4572000"/>
            <a:ext cx="3810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2000">
              <a:solidFill>
                <a:schemeClr val="bg1"/>
              </a:solidFill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12647" name="Oval 7"/>
          <p:cNvSpPr>
            <a:spLocks noChangeArrowheads="1"/>
          </p:cNvSpPr>
          <p:nvPr/>
        </p:nvSpPr>
        <p:spPr bwMode="auto">
          <a:xfrm>
            <a:off x="3756025" y="5181600"/>
            <a:ext cx="3810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2000">
              <a:solidFill>
                <a:schemeClr val="bg1"/>
              </a:solidFill>
              <a:latin typeface="Times New Roman" pitchFamily="39" charset="0"/>
              <a:sym typeface="Symbol" pitchFamily="39" charset="2"/>
            </a:endParaRPr>
          </a:p>
        </p:txBody>
      </p:sp>
      <p:cxnSp>
        <p:nvCxnSpPr>
          <p:cNvPr id="112652" name="AutoShape 12"/>
          <p:cNvCxnSpPr>
            <a:cxnSpLocks noChangeShapeType="1"/>
            <a:stCxn id="112644" idx="3"/>
            <a:endCxn id="112646" idx="7"/>
          </p:cNvCxnSpPr>
          <p:nvPr/>
        </p:nvCxnSpPr>
        <p:spPr bwMode="auto">
          <a:xfrm flipH="1">
            <a:off x="3379788" y="4297363"/>
            <a:ext cx="1476375" cy="3206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2653" name="AutoShape 13"/>
          <p:cNvCxnSpPr>
            <a:cxnSpLocks noChangeShapeType="1"/>
            <a:stCxn id="112645" idx="1"/>
            <a:endCxn id="112644" idx="5"/>
          </p:cNvCxnSpPr>
          <p:nvPr/>
        </p:nvCxnSpPr>
        <p:spPr bwMode="auto">
          <a:xfrm flipH="1" flipV="1">
            <a:off x="5126038" y="4297363"/>
            <a:ext cx="1260475" cy="3206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2658" name="AutoShape 18"/>
          <p:cNvCxnSpPr>
            <a:cxnSpLocks noChangeShapeType="1"/>
            <a:stCxn id="112660" idx="7"/>
            <a:endCxn id="112646" idx="3"/>
          </p:cNvCxnSpPr>
          <p:nvPr/>
        </p:nvCxnSpPr>
        <p:spPr bwMode="auto">
          <a:xfrm flipV="1">
            <a:off x="2679700" y="4906963"/>
            <a:ext cx="430213" cy="3206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2659" name="AutoShape 19"/>
          <p:cNvCxnSpPr>
            <a:cxnSpLocks noChangeShapeType="1"/>
            <a:stCxn id="112647" idx="1"/>
            <a:endCxn id="112646" idx="5"/>
          </p:cNvCxnSpPr>
          <p:nvPr/>
        </p:nvCxnSpPr>
        <p:spPr bwMode="auto">
          <a:xfrm flipH="1" flipV="1">
            <a:off x="3379788" y="4906963"/>
            <a:ext cx="431800" cy="3206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12660" name="Oval 20"/>
          <p:cNvSpPr>
            <a:spLocks noChangeArrowheads="1"/>
          </p:cNvSpPr>
          <p:nvPr/>
        </p:nvSpPr>
        <p:spPr bwMode="auto">
          <a:xfrm>
            <a:off x="2354263" y="5181600"/>
            <a:ext cx="381000" cy="3810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2000">
              <a:solidFill>
                <a:schemeClr val="bg1"/>
              </a:solidFill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12666" name="AutoShape 26"/>
          <p:cNvSpPr>
            <a:spLocks noChangeArrowheads="1"/>
          </p:cNvSpPr>
          <p:nvPr/>
        </p:nvSpPr>
        <p:spPr bwMode="auto">
          <a:xfrm>
            <a:off x="5457825" y="3505200"/>
            <a:ext cx="1057275" cy="41751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chemeClr val="bg1"/>
                </a:solidFill>
              </a:rPr>
              <a:t>(2, Sue)</a:t>
            </a:r>
          </a:p>
        </p:txBody>
      </p:sp>
      <p:sp>
        <p:nvSpPr>
          <p:cNvPr id="112667" name="AutoShape 27"/>
          <p:cNvSpPr>
            <a:spLocks noChangeArrowheads="1"/>
          </p:cNvSpPr>
          <p:nvPr/>
        </p:nvSpPr>
        <p:spPr bwMode="auto">
          <a:xfrm>
            <a:off x="6997700" y="4114800"/>
            <a:ext cx="1176338" cy="41751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chemeClr val="bg1"/>
                </a:solidFill>
              </a:rPr>
              <a:t>(6, Mark)</a:t>
            </a:r>
          </a:p>
        </p:txBody>
      </p:sp>
      <p:sp>
        <p:nvSpPr>
          <p:cNvPr id="112668" name="AutoShape 28"/>
          <p:cNvSpPr>
            <a:spLocks noChangeArrowheads="1"/>
          </p:cNvSpPr>
          <p:nvPr/>
        </p:nvSpPr>
        <p:spPr bwMode="auto">
          <a:xfrm>
            <a:off x="1749425" y="4114800"/>
            <a:ext cx="1004888" cy="41751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chemeClr val="bg1"/>
                </a:solidFill>
              </a:rPr>
              <a:t>(5, Pat)</a:t>
            </a:r>
          </a:p>
        </p:txBody>
      </p:sp>
      <p:sp>
        <p:nvSpPr>
          <p:cNvPr id="112669" name="AutoShape 29"/>
          <p:cNvSpPr>
            <a:spLocks noChangeArrowheads="1"/>
          </p:cNvSpPr>
          <p:nvPr/>
        </p:nvSpPr>
        <p:spPr bwMode="auto">
          <a:xfrm>
            <a:off x="1012825" y="4728845"/>
            <a:ext cx="1000187" cy="40862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chemeClr val="bg1"/>
                </a:solidFill>
              </a:rPr>
              <a:t>(9, Jeff)</a:t>
            </a:r>
          </a:p>
        </p:txBody>
      </p:sp>
      <p:sp>
        <p:nvSpPr>
          <p:cNvPr id="112670" name="AutoShape 30"/>
          <p:cNvSpPr>
            <a:spLocks noChangeArrowheads="1"/>
          </p:cNvSpPr>
          <p:nvPr/>
        </p:nvSpPr>
        <p:spPr bwMode="auto">
          <a:xfrm>
            <a:off x="4368800" y="4724400"/>
            <a:ext cx="1193800" cy="41751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chemeClr val="bg1"/>
                </a:solidFill>
              </a:rPr>
              <a:t>(7, Anna)</a:t>
            </a:r>
          </a:p>
        </p:txBody>
      </p:sp>
      <p:sp>
        <p:nvSpPr>
          <p:cNvPr id="112676" name="Freeform 36"/>
          <p:cNvSpPr>
            <a:spLocks/>
          </p:cNvSpPr>
          <p:nvPr/>
        </p:nvSpPr>
        <p:spPr bwMode="auto">
          <a:xfrm>
            <a:off x="6534150" y="4543425"/>
            <a:ext cx="1038225" cy="341313"/>
          </a:xfrm>
          <a:custGeom>
            <a:avLst/>
            <a:gdLst/>
            <a:ahLst/>
            <a:cxnLst>
              <a:cxn ang="0">
                <a:pos x="0" y="138"/>
              </a:cxn>
              <a:cxn ang="0">
                <a:pos x="498" y="192"/>
              </a:cxn>
              <a:cxn ang="0">
                <a:pos x="654" y="0"/>
              </a:cxn>
            </a:cxnLst>
            <a:rect l="0" t="0" r="r" b="b"/>
            <a:pathLst>
              <a:path w="654" h="215">
                <a:moveTo>
                  <a:pt x="0" y="138"/>
                </a:moveTo>
                <a:cubicBezTo>
                  <a:pt x="83" y="147"/>
                  <a:pt x="389" y="215"/>
                  <a:pt x="498" y="192"/>
                </a:cubicBezTo>
                <a:cubicBezTo>
                  <a:pt x="607" y="169"/>
                  <a:pt x="622" y="40"/>
                  <a:pt x="654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12677" name="Freeform 37"/>
          <p:cNvSpPr>
            <a:spLocks/>
          </p:cNvSpPr>
          <p:nvPr/>
        </p:nvSpPr>
        <p:spPr bwMode="auto">
          <a:xfrm flipH="1">
            <a:off x="2200275" y="4535488"/>
            <a:ext cx="1038225" cy="341312"/>
          </a:xfrm>
          <a:custGeom>
            <a:avLst/>
            <a:gdLst/>
            <a:ahLst/>
            <a:cxnLst>
              <a:cxn ang="0">
                <a:pos x="0" y="138"/>
              </a:cxn>
              <a:cxn ang="0">
                <a:pos x="498" y="192"/>
              </a:cxn>
              <a:cxn ang="0">
                <a:pos x="654" y="0"/>
              </a:cxn>
            </a:cxnLst>
            <a:rect l="0" t="0" r="r" b="b"/>
            <a:pathLst>
              <a:path w="654" h="215">
                <a:moveTo>
                  <a:pt x="0" y="138"/>
                </a:moveTo>
                <a:cubicBezTo>
                  <a:pt x="83" y="147"/>
                  <a:pt x="389" y="215"/>
                  <a:pt x="498" y="192"/>
                </a:cubicBezTo>
                <a:cubicBezTo>
                  <a:pt x="607" y="169"/>
                  <a:pt x="622" y="40"/>
                  <a:pt x="654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12678" name="Freeform 38"/>
          <p:cNvSpPr>
            <a:spLocks/>
          </p:cNvSpPr>
          <p:nvPr/>
        </p:nvSpPr>
        <p:spPr bwMode="auto">
          <a:xfrm flipH="1">
            <a:off x="1495425" y="5145088"/>
            <a:ext cx="1038225" cy="341312"/>
          </a:xfrm>
          <a:custGeom>
            <a:avLst/>
            <a:gdLst/>
            <a:ahLst/>
            <a:cxnLst>
              <a:cxn ang="0">
                <a:pos x="0" y="138"/>
              </a:cxn>
              <a:cxn ang="0">
                <a:pos x="498" y="192"/>
              </a:cxn>
              <a:cxn ang="0">
                <a:pos x="654" y="0"/>
              </a:cxn>
            </a:cxnLst>
            <a:rect l="0" t="0" r="r" b="b"/>
            <a:pathLst>
              <a:path w="654" h="215">
                <a:moveTo>
                  <a:pt x="0" y="138"/>
                </a:moveTo>
                <a:cubicBezTo>
                  <a:pt x="83" y="147"/>
                  <a:pt x="389" y="215"/>
                  <a:pt x="498" y="192"/>
                </a:cubicBezTo>
                <a:cubicBezTo>
                  <a:pt x="607" y="169"/>
                  <a:pt x="622" y="40"/>
                  <a:pt x="654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12679" name="Freeform 39"/>
          <p:cNvSpPr>
            <a:spLocks/>
          </p:cNvSpPr>
          <p:nvPr/>
        </p:nvSpPr>
        <p:spPr bwMode="auto">
          <a:xfrm>
            <a:off x="5000625" y="3924300"/>
            <a:ext cx="1038225" cy="341313"/>
          </a:xfrm>
          <a:custGeom>
            <a:avLst/>
            <a:gdLst/>
            <a:ahLst/>
            <a:cxnLst>
              <a:cxn ang="0">
                <a:pos x="0" y="138"/>
              </a:cxn>
              <a:cxn ang="0">
                <a:pos x="498" y="192"/>
              </a:cxn>
              <a:cxn ang="0">
                <a:pos x="654" y="0"/>
              </a:cxn>
            </a:cxnLst>
            <a:rect l="0" t="0" r="r" b="b"/>
            <a:pathLst>
              <a:path w="654" h="215">
                <a:moveTo>
                  <a:pt x="0" y="138"/>
                </a:moveTo>
                <a:cubicBezTo>
                  <a:pt x="83" y="147"/>
                  <a:pt x="389" y="215"/>
                  <a:pt x="498" y="192"/>
                </a:cubicBezTo>
                <a:cubicBezTo>
                  <a:pt x="607" y="169"/>
                  <a:pt x="622" y="40"/>
                  <a:pt x="654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12680" name="Freeform 40"/>
          <p:cNvSpPr>
            <a:spLocks/>
          </p:cNvSpPr>
          <p:nvPr/>
        </p:nvSpPr>
        <p:spPr bwMode="auto">
          <a:xfrm>
            <a:off x="3952875" y="5153025"/>
            <a:ext cx="1038225" cy="341313"/>
          </a:xfrm>
          <a:custGeom>
            <a:avLst/>
            <a:gdLst/>
            <a:ahLst/>
            <a:cxnLst>
              <a:cxn ang="0">
                <a:pos x="0" y="138"/>
              </a:cxn>
              <a:cxn ang="0">
                <a:pos x="498" y="192"/>
              </a:cxn>
              <a:cxn ang="0">
                <a:pos x="654" y="0"/>
              </a:cxn>
            </a:cxnLst>
            <a:rect l="0" t="0" r="r" b="b"/>
            <a:pathLst>
              <a:path w="654" h="215">
                <a:moveTo>
                  <a:pt x="0" y="138"/>
                </a:moveTo>
                <a:cubicBezTo>
                  <a:pt x="83" y="147"/>
                  <a:pt x="389" y="215"/>
                  <a:pt x="498" y="192"/>
                </a:cubicBezTo>
                <a:cubicBezTo>
                  <a:pt x="607" y="169"/>
                  <a:pt x="622" y="40"/>
                  <a:pt x="654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2352675" y="304800"/>
            <a:ext cx="5029200" cy="735276"/>
          </a:xfrm>
        </p:spPr>
        <p:txBody>
          <a:bodyPr/>
          <a:lstStyle/>
          <a:p>
            <a:r>
              <a:rPr lang="en-US" dirty="0"/>
              <a:t>Insertion into a Heap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05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409575" y="1181100"/>
            <a:ext cx="4290554" cy="4648200"/>
          </a:xfrm>
        </p:spPr>
        <p:txBody>
          <a:bodyPr/>
          <a:lstStyle/>
          <a:p>
            <a:r>
              <a:rPr lang="en-US" sz="2400" dirty="0"/>
              <a:t>Method </a:t>
            </a:r>
            <a:r>
              <a:rPr lang="en-US" sz="2400" b="1" dirty="0" smtClean="0">
                <a:solidFill>
                  <a:schemeClr val="tx2"/>
                </a:solidFill>
              </a:rPr>
              <a:t>insert </a:t>
            </a:r>
            <a:r>
              <a:rPr lang="en-US" sz="2400" dirty="0"/>
              <a:t>of the priority queue ADT</a:t>
            </a:r>
            <a:r>
              <a:rPr lang="en-US" sz="2400" dirty="0" smtClean="0"/>
              <a:t> involves inserting a new entry with key </a:t>
            </a:r>
            <a:r>
              <a:rPr lang="en-US" sz="2400" b="1" i="1" dirty="0" err="1">
                <a:latin typeface="Times New Roman" pitchFamily="39" charset="0"/>
              </a:rPr>
              <a:t>k</a:t>
            </a:r>
            <a:r>
              <a:rPr lang="en-US" sz="2400" dirty="0" smtClean="0"/>
              <a:t> into </a:t>
            </a:r>
            <a:r>
              <a:rPr lang="en-US" sz="2400" dirty="0"/>
              <a:t>the heap</a:t>
            </a:r>
          </a:p>
          <a:p>
            <a:r>
              <a:rPr lang="en-US" sz="2400" dirty="0"/>
              <a:t>The insertion algorithm consists of</a:t>
            </a:r>
            <a:r>
              <a:rPr lang="en-US" sz="2400" dirty="0" smtClean="0"/>
              <a:t> two steps</a:t>
            </a:r>
          </a:p>
          <a:p>
            <a:pPr lvl="1"/>
            <a:r>
              <a:rPr lang="en-US" sz="2000" dirty="0" smtClean="0"/>
              <a:t>Store </a:t>
            </a:r>
            <a:r>
              <a:rPr lang="en-US" sz="2000" dirty="0" smtClean="0">
                <a:latin typeface="+mj-lt"/>
              </a:rPr>
              <a:t>the new entry at the next available location</a:t>
            </a:r>
          </a:p>
          <a:p>
            <a:pPr lvl="1"/>
            <a:r>
              <a:rPr lang="en-US" sz="2000" dirty="0"/>
              <a:t>Restore the heap-order property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110597" name="Oval 5"/>
          <p:cNvSpPr>
            <a:spLocks noChangeArrowheads="1"/>
          </p:cNvSpPr>
          <p:nvPr/>
        </p:nvSpPr>
        <p:spPr bwMode="auto">
          <a:xfrm>
            <a:off x="6589713" y="1752600"/>
            <a:ext cx="320675" cy="319088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2</a:t>
            </a:r>
          </a:p>
        </p:txBody>
      </p:sp>
      <p:sp>
        <p:nvSpPr>
          <p:cNvPr id="110598" name="Oval 6"/>
          <p:cNvSpPr>
            <a:spLocks noChangeArrowheads="1"/>
          </p:cNvSpPr>
          <p:nvPr/>
        </p:nvSpPr>
        <p:spPr bwMode="auto">
          <a:xfrm>
            <a:off x="7400925" y="2263775"/>
            <a:ext cx="319088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6</a:t>
            </a:r>
          </a:p>
        </p:txBody>
      </p:sp>
      <p:sp>
        <p:nvSpPr>
          <p:cNvPr id="110599" name="Oval 7"/>
          <p:cNvSpPr>
            <a:spLocks noChangeArrowheads="1"/>
          </p:cNvSpPr>
          <p:nvPr/>
        </p:nvSpPr>
        <p:spPr bwMode="auto">
          <a:xfrm>
            <a:off x="5637213" y="2263775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5</a:t>
            </a:r>
          </a:p>
        </p:txBody>
      </p:sp>
      <p:sp>
        <p:nvSpPr>
          <p:cNvPr id="110600" name="Oval 8"/>
          <p:cNvSpPr>
            <a:spLocks noChangeArrowheads="1"/>
          </p:cNvSpPr>
          <p:nvPr/>
        </p:nvSpPr>
        <p:spPr bwMode="auto">
          <a:xfrm>
            <a:off x="6224588" y="2774950"/>
            <a:ext cx="320675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7</a:t>
            </a:r>
          </a:p>
        </p:txBody>
      </p:sp>
      <p:sp>
        <p:nvSpPr>
          <p:cNvPr id="110603" name="Rectangle 11"/>
          <p:cNvSpPr>
            <a:spLocks noChangeAspect="1" noChangeArrowheads="1"/>
          </p:cNvSpPr>
          <p:nvPr/>
        </p:nvSpPr>
        <p:spPr bwMode="auto">
          <a:xfrm>
            <a:off x="7151688" y="2774950"/>
            <a:ext cx="230187" cy="231775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chemeClr val="bg1"/>
              </a:solidFill>
            </a:endParaRPr>
          </a:p>
        </p:txBody>
      </p:sp>
      <p:cxnSp>
        <p:nvCxnSpPr>
          <p:cNvPr id="110605" name="AutoShape 13"/>
          <p:cNvCxnSpPr>
            <a:cxnSpLocks noChangeShapeType="1"/>
            <a:stCxn id="110597" idx="3"/>
            <a:endCxn id="110599" idx="7"/>
          </p:cNvCxnSpPr>
          <p:nvPr/>
        </p:nvCxnSpPr>
        <p:spPr bwMode="auto">
          <a:xfrm flipH="1">
            <a:off x="5910263" y="2033588"/>
            <a:ext cx="727075" cy="269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0606" name="AutoShape 14"/>
          <p:cNvCxnSpPr>
            <a:cxnSpLocks noChangeShapeType="1"/>
            <a:stCxn id="110598" idx="1"/>
            <a:endCxn id="110597" idx="5"/>
          </p:cNvCxnSpPr>
          <p:nvPr/>
        </p:nvCxnSpPr>
        <p:spPr bwMode="auto">
          <a:xfrm flipH="1" flipV="1">
            <a:off x="6862763" y="2033588"/>
            <a:ext cx="584200" cy="269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0608" name="AutoShape 16"/>
          <p:cNvCxnSpPr>
            <a:cxnSpLocks noChangeShapeType="1"/>
            <a:stCxn id="110603" idx="0"/>
            <a:endCxn id="110598" idx="3"/>
          </p:cNvCxnSpPr>
          <p:nvPr/>
        </p:nvCxnSpPr>
        <p:spPr bwMode="auto">
          <a:xfrm flipV="1">
            <a:off x="7267575" y="2544763"/>
            <a:ext cx="179388" cy="2222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0611" name="AutoShape 19"/>
          <p:cNvCxnSpPr>
            <a:cxnSpLocks noChangeShapeType="1"/>
            <a:stCxn id="110613" idx="7"/>
            <a:endCxn id="110599" idx="3"/>
          </p:cNvCxnSpPr>
          <p:nvPr/>
        </p:nvCxnSpPr>
        <p:spPr bwMode="auto">
          <a:xfrm flipV="1">
            <a:off x="5322888" y="2544763"/>
            <a:ext cx="360362" cy="269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0612" name="AutoShape 20"/>
          <p:cNvCxnSpPr>
            <a:cxnSpLocks noChangeShapeType="1"/>
            <a:stCxn id="110600" idx="1"/>
            <a:endCxn id="110599" idx="5"/>
          </p:cNvCxnSpPr>
          <p:nvPr/>
        </p:nvCxnSpPr>
        <p:spPr bwMode="auto">
          <a:xfrm flipH="1" flipV="1">
            <a:off x="5910263" y="2544763"/>
            <a:ext cx="361950" cy="269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10613" name="Oval 21"/>
          <p:cNvSpPr>
            <a:spLocks noChangeArrowheads="1"/>
          </p:cNvSpPr>
          <p:nvPr/>
        </p:nvSpPr>
        <p:spPr bwMode="auto">
          <a:xfrm>
            <a:off x="5049838" y="2774950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9</a:t>
            </a:r>
          </a:p>
        </p:txBody>
      </p:sp>
      <p:sp>
        <p:nvSpPr>
          <p:cNvPr id="110618" name="Freeform 26"/>
          <p:cNvSpPr>
            <a:spLocks/>
          </p:cNvSpPr>
          <p:nvPr/>
        </p:nvSpPr>
        <p:spPr bwMode="auto">
          <a:xfrm>
            <a:off x="7277100" y="3048000"/>
            <a:ext cx="600075" cy="457200"/>
          </a:xfrm>
          <a:custGeom>
            <a:avLst/>
            <a:gdLst/>
            <a:ahLst/>
            <a:cxnLst>
              <a:cxn ang="0">
                <a:pos x="378" y="288"/>
              </a:cxn>
              <a:cxn ang="0">
                <a:pos x="306" y="192"/>
              </a:cxn>
              <a:cxn ang="0">
                <a:pos x="96" y="186"/>
              </a:cxn>
              <a:cxn ang="0">
                <a:pos x="0" y="0"/>
              </a:cxn>
            </a:cxnLst>
            <a:rect l="0" t="0" r="r" b="b"/>
            <a:pathLst>
              <a:path w="378" h="288">
                <a:moveTo>
                  <a:pt x="378" y="288"/>
                </a:moveTo>
                <a:cubicBezTo>
                  <a:pt x="366" y="272"/>
                  <a:pt x="353" y="209"/>
                  <a:pt x="306" y="192"/>
                </a:cubicBezTo>
                <a:cubicBezTo>
                  <a:pt x="259" y="175"/>
                  <a:pt x="147" y="218"/>
                  <a:pt x="96" y="186"/>
                </a:cubicBezTo>
                <a:cubicBezTo>
                  <a:pt x="45" y="154"/>
                  <a:pt x="20" y="39"/>
                  <a:pt x="0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10619" name="Text Box 27"/>
          <p:cNvSpPr txBox="1">
            <a:spLocks noChangeArrowheads="1"/>
          </p:cNvSpPr>
          <p:nvPr/>
        </p:nvSpPr>
        <p:spPr bwMode="auto">
          <a:xfrm>
            <a:off x="6985000" y="3429000"/>
            <a:ext cx="1297000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 smtClean="0"/>
              <a:t>new node</a:t>
            </a:r>
            <a:endParaRPr lang="en-US" sz="2000" dirty="0"/>
          </a:p>
        </p:txBody>
      </p:sp>
      <p:sp>
        <p:nvSpPr>
          <p:cNvPr id="110622" name="Oval 30"/>
          <p:cNvSpPr>
            <a:spLocks noChangeArrowheads="1"/>
          </p:cNvSpPr>
          <p:nvPr/>
        </p:nvSpPr>
        <p:spPr bwMode="auto">
          <a:xfrm>
            <a:off x="6589713" y="3962400"/>
            <a:ext cx="320675" cy="319088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2</a:t>
            </a:r>
          </a:p>
        </p:txBody>
      </p:sp>
      <p:sp>
        <p:nvSpPr>
          <p:cNvPr id="110623" name="Oval 31"/>
          <p:cNvSpPr>
            <a:spLocks noChangeArrowheads="1"/>
          </p:cNvSpPr>
          <p:nvPr/>
        </p:nvSpPr>
        <p:spPr bwMode="auto">
          <a:xfrm>
            <a:off x="8001000" y="4473575"/>
            <a:ext cx="319088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6</a:t>
            </a:r>
          </a:p>
        </p:txBody>
      </p:sp>
      <p:sp>
        <p:nvSpPr>
          <p:cNvPr id="110624" name="Oval 32"/>
          <p:cNvSpPr>
            <a:spLocks noChangeArrowheads="1"/>
          </p:cNvSpPr>
          <p:nvPr/>
        </p:nvSpPr>
        <p:spPr bwMode="auto">
          <a:xfrm>
            <a:off x="5637213" y="4473575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5</a:t>
            </a:r>
          </a:p>
        </p:txBody>
      </p:sp>
      <p:sp>
        <p:nvSpPr>
          <p:cNvPr id="110625" name="Oval 33"/>
          <p:cNvSpPr>
            <a:spLocks noChangeArrowheads="1"/>
          </p:cNvSpPr>
          <p:nvPr/>
        </p:nvSpPr>
        <p:spPr bwMode="auto">
          <a:xfrm>
            <a:off x="6224588" y="4968875"/>
            <a:ext cx="320675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7</a:t>
            </a:r>
          </a:p>
        </p:txBody>
      </p:sp>
      <p:cxnSp>
        <p:nvCxnSpPr>
          <p:cNvPr id="110630" name="AutoShape 38"/>
          <p:cNvCxnSpPr>
            <a:cxnSpLocks noChangeShapeType="1"/>
            <a:stCxn id="110622" idx="3"/>
            <a:endCxn id="110624" idx="7"/>
          </p:cNvCxnSpPr>
          <p:nvPr/>
        </p:nvCxnSpPr>
        <p:spPr bwMode="auto">
          <a:xfrm flipH="1">
            <a:off x="5910263" y="4243388"/>
            <a:ext cx="727075" cy="269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0631" name="AutoShape 39"/>
          <p:cNvCxnSpPr>
            <a:cxnSpLocks noChangeShapeType="1"/>
            <a:stCxn id="110623" idx="1"/>
            <a:endCxn id="110622" idx="5"/>
          </p:cNvCxnSpPr>
          <p:nvPr/>
        </p:nvCxnSpPr>
        <p:spPr bwMode="auto">
          <a:xfrm flipH="1" flipV="1">
            <a:off x="6862763" y="4244975"/>
            <a:ext cx="1184275" cy="266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0633" name="AutoShape 41"/>
          <p:cNvCxnSpPr>
            <a:cxnSpLocks noChangeShapeType="1"/>
            <a:stCxn id="110643" idx="7"/>
            <a:endCxn id="110623" idx="3"/>
          </p:cNvCxnSpPr>
          <p:nvPr/>
        </p:nvCxnSpPr>
        <p:spPr bwMode="auto">
          <a:xfrm flipV="1">
            <a:off x="7780338" y="4756150"/>
            <a:ext cx="266700" cy="2413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0636" name="AutoShape 44"/>
          <p:cNvCxnSpPr>
            <a:cxnSpLocks noChangeShapeType="1"/>
            <a:stCxn id="110638" idx="7"/>
            <a:endCxn id="110624" idx="3"/>
          </p:cNvCxnSpPr>
          <p:nvPr/>
        </p:nvCxnSpPr>
        <p:spPr bwMode="auto">
          <a:xfrm flipV="1">
            <a:off x="5322888" y="4756150"/>
            <a:ext cx="360362" cy="250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0637" name="AutoShape 45"/>
          <p:cNvCxnSpPr>
            <a:cxnSpLocks noChangeShapeType="1"/>
            <a:stCxn id="110625" idx="1"/>
            <a:endCxn id="110624" idx="5"/>
          </p:cNvCxnSpPr>
          <p:nvPr/>
        </p:nvCxnSpPr>
        <p:spPr bwMode="auto">
          <a:xfrm flipH="1" flipV="1">
            <a:off x="5910263" y="4756150"/>
            <a:ext cx="361950" cy="250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10638" name="Oval 46"/>
          <p:cNvSpPr>
            <a:spLocks noChangeArrowheads="1"/>
          </p:cNvSpPr>
          <p:nvPr/>
        </p:nvSpPr>
        <p:spPr bwMode="auto">
          <a:xfrm>
            <a:off x="5049838" y="4968875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9</a:t>
            </a:r>
          </a:p>
        </p:txBody>
      </p:sp>
      <p:sp>
        <p:nvSpPr>
          <p:cNvPr id="110643" name="Oval 51"/>
          <p:cNvSpPr>
            <a:spLocks noChangeArrowheads="1"/>
          </p:cNvSpPr>
          <p:nvPr/>
        </p:nvSpPr>
        <p:spPr bwMode="auto">
          <a:xfrm>
            <a:off x="7507288" y="4968875"/>
            <a:ext cx="320675" cy="32067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1</a:t>
            </a:r>
          </a:p>
        </p:txBody>
      </p:sp>
      <p:sp>
        <p:nvSpPr>
          <p:cNvPr id="110649" name="Text Box 57"/>
          <p:cNvSpPr txBox="1">
            <a:spLocks noChangeArrowheads="1"/>
          </p:cNvSpPr>
          <p:nvPr/>
        </p:nvSpPr>
        <p:spPr bwMode="auto">
          <a:xfrm>
            <a:off x="6935788" y="2327275"/>
            <a:ext cx="353044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>
                <a:solidFill>
                  <a:schemeClr val="bg1"/>
                </a:solidFill>
                <a:latin typeface="Times New Roman" pitchFamily="39" charset="0"/>
              </a:rPr>
              <a:t>z</a:t>
            </a:r>
          </a:p>
        </p:txBody>
      </p:sp>
      <p:sp>
        <p:nvSpPr>
          <p:cNvPr id="110650" name="Text Box 58"/>
          <p:cNvSpPr txBox="1">
            <a:spLocks noChangeArrowheads="1"/>
          </p:cNvSpPr>
          <p:nvPr/>
        </p:nvSpPr>
        <p:spPr bwMode="auto">
          <a:xfrm>
            <a:off x="7240588" y="4724400"/>
            <a:ext cx="353044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>
                <a:solidFill>
                  <a:schemeClr val="bg1"/>
                </a:solidFill>
                <a:latin typeface="Times New Roman" pitchFamily="39" charset="0"/>
              </a:rPr>
              <a:t>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Upheap</a:t>
            </a:r>
          </a:p>
        </p:txBody>
      </p:sp>
      <p:sp>
        <p:nvSpPr>
          <p:cNvPr id="1136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110081"/>
            <a:ext cx="8077200" cy="2438400"/>
          </a:xfrm>
        </p:spPr>
        <p:txBody>
          <a:bodyPr/>
          <a:lstStyle/>
          <a:p>
            <a:r>
              <a:rPr lang="en-US" sz="2000" dirty="0"/>
              <a:t>After the insertion of a new key </a:t>
            </a:r>
            <a:r>
              <a:rPr lang="en-US" sz="2000" b="1" i="1" dirty="0" err="1">
                <a:latin typeface="Times New Roman" pitchFamily="39" charset="0"/>
              </a:rPr>
              <a:t>k</a:t>
            </a:r>
            <a:r>
              <a:rPr lang="en-US" sz="2000" dirty="0"/>
              <a:t>, the heap-order property may be violated</a:t>
            </a:r>
          </a:p>
          <a:p>
            <a:r>
              <a:rPr lang="en-US" sz="2000" dirty="0"/>
              <a:t>Algorithm </a:t>
            </a:r>
            <a:r>
              <a:rPr lang="en-US" sz="2000" b="1" dirty="0" err="1">
                <a:solidFill>
                  <a:schemeClr val="tx2"/>
                </a:solidFill>
              </a:rPr>
              <a:t>upheap</a:t>
            </a:r>
            <a:r>
              <a:rPr lang="en-US" sz="2000" b="1" dirty="0">
                <a:solidFill>
                  <a:schemeClr val="tx2"/>
                </a:solidFill>
              </a:rPr>
              <a:t> </a:t>
            </a:r>
            <a:r>
              <a:rPr lang="en-US" sz="2000" dirty="0"/>
              <a:t>restores the heap-order property by swapping </a:t>
            </a:r>
            <a:r>
              <a:rPr lang="en-US" sz="2000" b="1" i="1" dirty="0" err="1">
                <a:latin typeface="Times New Roman" pitchFamily="39" charset="0"/>
              </a:rPr>
              <a:t>k</a:t>
            </a:r>
            <a:r>
              <a:rPr lang="en-US" sz="2000" dirty="0"/>
              <a:t> along an upward path from the insertion node</a:t>
            </a:r>
          </a:p>
          <a:p>
            <a:r>
              <a:rPr lang="en-US" sz="2000" b="1" dirty="0" err="1">
                <a:solidFill>
                  <a:srgbClr val="800000"/>
                </a:solidFill>
              </a:rPr>
              <a:t>Upheap</a:t>
            </a:r>
            <a:r>
              <a:rPr lang="en-US" sz="2000" b="1" dirty="0">
                <a:solidFill>
                  <a:srgbClr val="800000"/>
                </a:solidFill>
              </a:rPr>
              <a:t> </a:t>
            </a:r>
            <a:r>
              <a:rPr lang="en-US" sz="2000" dirty="0"/>
              <a:t>terminates when the key </a:t>
            </a:r>
            <a:r>
              <a:rPr lang="en-US" sz="2000" b="1" i="1" dirty="0" err="1">
                <a:latin typeface="Times New Roman" pitchFamily="39" charset="0"/>
              </a:rPr>
              <a:t>k</a:t>
            </a:r>
            <a:r>
              <a:rPr lang="en-US" sz="2000" dirty="0"/>
              <a:t> reaches the root or a node whose parent has a key smaller than or equal to </a:t>
            </a:r>
            <a:r>
              <a:rPr lang="en-US" sz="2000" b="1" i="1" dirty="0" err="1">
                <a:latin typeface="Times New Roman" pitchFamily="39" charset="0"/>
              </a:rPr>
              <a:t>k</a:t>
            </a:r>
            <a:r>
              <a:rPr lang="en-US" sz="2000" dirty="0"/>
              <a:t> </a:t>
            </a:r>
          </a:p>
          <a:p>
            <a:r>
              <a:rPr lang="en-US" sz="2000" dirty="0"/>
              <a:t>Since a heap has height </a:t>
            </a:r>
            <a:r>
              <a:rPr lang="en-US" sz="2000" b="1" i="1" dirty="0" err="1">
                <a:latin typeface="Times New Roman" pitchFamily="39" charset="0"/>
              </a:rPr>
              <a:t>O</a:t>
            </a:r>
            <a:r>
              <a:rPr lang="en-US" sz="2000" dirty="0" err="1">
                <a:latin typeface="Times New Roman" pitchFamily="39" charset="0"/>
              </a:rPr>
              <a:t>(log</a:t>
            </a:r>
            <a:r>
              <a:rPr lang="en-US" sz="2000" dirty="0">
                <a:latin typeface="Times New Roman" pitchFamily="39" charset="0"/>
              </a:rPr>
              <a:t> </a:t>
            </a:r>
            <a:r>
              <a:rPr lang="en-US" sz="2000" b="1" i="1" dirty="0" err="1">
                <a:latin typeface="Times New Roman" pitchFamily="39" charset="0"/>
              </a:rPr>
              <a:t>n</a:t>
            </a:r>
            <a:r>
              <a:rPr lang="en-US" sz="2000" dirty="0">
                <a:latin typeface="Times New Roman" pitchFamily="39" charset="0"/>
              </a:rPr>
              <a:t>)</a:t>
            </a:r>
            <a:r>
              <a:rPr lang="en-US" sz="2000" dirty="0"/>
              <a:t>, </a:t>
            </a:r>
            <a:r>
              <a:rPr lang="en-US" sz="2000" b="1" dirty="0" err="1">
                <a:solidFill>
                  <a:srgbClr val="800000"/>
                </a:solidFill>
              </a:rPr>
              <a:t>upheap</a:t>
            </a:r>
            <a:r>
              <a:rPr lang="en-US" sz="2000" b="1" dirty="0">
                <a:solidFill>
                  <a:srgbClr val="800000"/>
                </a:solidFill>
              </a:rPr>
              <a:t> </a:t>
            </a:r>
            <a:r>
              <a:rPr lang="en-US" sz="2000" dirty="0"/>
              <a:t>runs in </a:t>
            </a:r>
            <a:r>
              <a:rPr lang="en-US" sz="2000" b="1" i="1" dirty="0" err="1">
                <a:latin typeface="Times New Roman" pitchFamily="39" charset="0"/>
              </a:rPr>
              <a:t>O</a:t>
            </a:r>
            <a:r>
              <a:rPr lang="en-US" sz="2000" dirty="0" err="1">
                <a:latin typeface="Times New Roman" pitchFamily="39" charset="0"/>
              </a:rPr>
              <a:t>(log</a:t>
            </a:r>
            <a:r>
              <a:rPr lang="en-US" sz="2000" dirty="0">
                <a:latin typeface="Times New Roman" pitchFamily="39" charset="0"/>
              </a:rPr>
              <a:t> </a:t>
            </a:r>
            <a:r>
              <a:rPr lang="en-US" sz="2000" b="1" i="1" dirty="0" err="1">
                <a:latin typeface="Times New Roman" pitchFamily="39" charset="0"/>
              </a:rPr>
              <a:t>n</a:t>
            </a:r>
            <a:r>
              <a:rPr lang="en-US" sz="2000" dirty="0">
                <a:latin typeface="Times New Roman" pitchFamily="39" charset="0"/>
              </a:rPr>
              <a:t>)</a:t>
            </a:r>
            <a:r>
              <a:rPr lang="en-US" sz="2000" dirty="0"/>
              <a:t> time</a:t>
            </a:r>
          </a:p>
        </p:txBody>
      </p:sp>
      <p:sp>
        <p:nvSpPr>
          <p:cNvPr id="113668" name="Oval 4"/>
          <p:cNvSpPr>
            <a:spLocks noChangeArrowheads="1"/>
          </p:cNvSpPr>
          <p:nvPr/>
        </p:nvSpPr>
        <p:spPr bwMode="auto">
          <a:xfrm>
            <a:off x="2508250" y="4359275"/>
            <a:ext cx="320675" cy="319088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2</a:t>
            </a:r>
          </a:p>
        </p:txBody>
      </p:sp>
      <p:sp>
        <p:nvSpPr>
          <p:cNvPr id="113669" name="Oval 5"/>
          <p:cNvSpPr>
            <a:spLocks noChangeArrowheads="1"/>
          </p:cNvSpPr>
          <p:nvPr/>
        </p:nvSpPr>
        <p:spPr bwMode="auto">
          <a:xfrm>
            <a:off x="3919538" y="4870450"/>
            <a:ext cx="319087" cy="32067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1</a:t>
            </a:r>
          </a:p>
        </p:txBody>
      </p:sp>
      <p:sp>
        <p:nvSpPr>
          <p:cNvPr id="113670" name="Oval 6"/>
          <p:cNvSpPr>
            <a:spLocks noChangeArrowheads="1"/>
          </p:cNvSpPr>
          <p:nvPr/>
        </p:nvSpPr>
        <p:spPr bwMode="auto">
          <a:xfrm>
            <a:off x="1555750" y="4870450"/>
            <a:ext cx="319088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5</a:t>
            </a:r>
          </a:p>
        </p:txBody>
      </p:sp>
      <p:sp>
        <p:nvSpPr>
          <p:cNvPr id="113671" name="Oval 7"/>
          <p:cNvSpPr>
            <a:spLocks noChangeArrowheads="1"/>
          </p:cNvSpPr>
          <p:nvPr/>
        </p:nvSpPr>
        <p:spPr bwMode="auto">
          <a:xfrm>
            <a:off x="2143125" y="5365750"/>
            <a:ext cx="320675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7</a:t>
            </a:r>
          </a:p>
        </p:txBody>
      </p:sp>
      <p:cxnSp>
        <p:nvCxnSpPr>
          <p:cNvPr id="113675" name="AutoShape 11"/>
          <p:cNvCxnSpPr>
            <a:cxnSpLocks noChangeShapeType="1"/>
            <a:stCxn id="113668" idx="3"/>
            <a:endCxn id="113670" idx="7"/>
          </p:cNvCxnSpPr>
          <p:nvPr/>
        </p:nvCxnSpPr>
        <p:spPr bwMode="auto">
          <a:xfrm flipH="1">
            <a:off x="1828800" y="4640263"/>
            <a:ext cx="727075" cy="269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3676" name="AutoShape 12"/>
          <p:cNvCxnSpPr>
            <a:cxnSpLocks noChangeShapeType="1"/>
            <a:stCxn id="113669" idx="1"/>
            <a:endCxn id="113668" idx="5"/>
          </p:cNvCxnSpPr>
          <p:nvPr/>
        </p:nvCxnSpPr>
        <p:spPr bwMode="auto">
          <a:xfrm flipH="1" flipV="1">
            <a:off x="2781300" y="4641850"/>
            <a:ext cx="1184275" cy="2571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3678" name="AutoShape 14"/>
          <p:cNvCxnSpPr>
            <a:cxnSpLocks noChangeShapeType="1"/>
            <a:stCxn id="113688" idx="7"/>
            <a:endCxn id="113669" idx="3"/>
          </p:cNvCxnSpPr>
          <p:nvPr/>
        </p:nvCxnSpPr>
        <p:spPr bwMode="auto">
          <a:xfrm flipV="1">
            <a:off x="3698875" y="5162550"/>
            <a:ext cx="266700" cy="2317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3681" name="AutoShape 17"/>
          <p:cNvCxnSpPr>
            <a:cxnSpLocks noChangeShapeType="1"/>
            <a:stCxn id="113683" idx="7"/>
            <a:endCxn id="113670" idx="3"/>
          </p:cNvCxnSpPr>
          <p:nvPr/>
        </p:nvCxnSpPr>
        <p:spPr bwMode="auto">
          <a:xfrm flipV="1">
            <a:off x="1241425" y="5153025"/>
            <a:ext cx="360363" cy="250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3682" name="AutoShape 18"/>
          <p:cNvCxnSpPr>
            <a:cxnSpLocks noChangeShapeType="1"/>
            <a:stCxn id="113671" idx="1"/>
            <a:endCxn id="113670" idx="5"/>
          </p:cNvCxnSpPr>
          <p:nvPr/>
        </p:nvCxnSpPr>
        <p:spPr bwMode="auto">
          <a:xfrm flipH="1" flipV="1">
            <a:off x="1828800" y="5153025"/>
            <a:ext cx="361950" cy="250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13683" name="Oval 19"/>
          <p:cNvSpPr>
            <a:spLocks noChangeArrowheads="1"/>
          </p:cNvSpPr>
          <p:nvPr/>
        </p:nvSpPr>
        <p:spPr bwMode="auto">
          <a:xfrm>
            <a:off x="968375" y="5365750"/>
            <a:ext cx="319088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9</a:t>
            </a:r>
          </a:p>
        </p:txBody>
      </p:sp>
      <p:sp>
        <p:nvSpPr>
          <p:cNvPr id="113688" name="Oval 24"/>
          <p:cNvSpPr>
            <a:spLocks noChangeArrowheads="1"/>
          </p:cNvSpPr>
          <p:nvPr/>
        </p:nvSpPr>
        <p:spPr bwMode="auto">
          <a:xfrm>
            <a:off x="3425825" y="5365750"/>
            <a:ext cx="320675" cy="32067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6</a:t>
            </a:r>
          </a:p>
        </p:txBody>
      </p:sp>
      <p:sp>
        <p:nvSpPr>
          <p:cNvPr id="113694" name="Oval 30"/>
          <p:cNvSpPr>
            <a:spLocks noChangeArrowheads="1"/>
          </p:cNvSpPr>
          <p:nvPr/>
        </p:nvSpPr>
        <p:spPr bwMode="auto">
          <a:xfrm>
            <a:off x="6705600" y="4359275"/>
            <a:ext cx="320675" cy="319088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1</a:t>
            </a:r>
          </a:p>
        </p:txBody>
      </p:sp>
      <p:sp>
        <p:nvSpPr>
          <p:cNvPr id="113695" name="Oval 31"/>
          <p:cNvSpPr>
            <a:spLocks noChangeArrowheads="1"/>
          </p:cNvSpPr>
          <p:nvPr/>
        </p:nvSpPr>
        <p:spPr bwMode="auto">
          <a:xfrm>
            <a:off x="8116888" y="4870450"/>
            <a:ext cx="319087" cy="32067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2</a:t>
            </a:r>
          </a:p>
        </p:txBody>
      </p:sp>
      <p:sp>
        <p:nvSpPr>
          <p:cNvPr id="113696" name="Oval 32"/>
          <p:cNvSpPr>
            <a:spLocks noChangeArrowheads="1"/>
          </p:cNvSpPr>
          <p:nvPr/>
        </p:nvSpPr>
        <p:spPr bwMode="auto">
          <a:xfrm>
            <a:off x="5753100" y="4870450"/>
            <a:ext cx="319088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5</a:t>
            </a:r>
          </a:p>
        </p:txBody>
      </p:sp>
      <p:sp>
        <p:nvSpPr>
          <p:cNvPr id="113697" name="Oval 33"/>
          <p:cNvSpPr>
            <a:spLocks noChangeArrowheads="1"/>
          </p:cNvSpPr>
          <p:nvPr/>
        </p:nvSpPr>
        <p:spPr bwMode="auto">
          <a:xfrm>
            <a:off x="6340475" y="5365750"/>
            <a:ext cx="320675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7</a:t>
            </a:r>
          </a:p>
        </p:txBody>
      </p:sp>
      <p:cxnSp>
        <p:nvCxnSpPr>
          <p:cNvPr id="113701" name="AutoShape 37"/>
          <p:cNvCxnSpPr>
            <a:cxnSpLocks noChangeShapeType="1"/>
            <a:stCxn id="113694" idx="3"/>
            <a:endCxn id="113696" idx="7"/>
          </p:cNvCxnSpPr>
          <p:nvPr/>
        </p:nvCxnSpPr>
        <p:spPr bwMode="auto">
          <a:xfrm flipH="1">
            <a:off x="6026150" y="4651375"/>
            <a:ext cx="727075" cy="2571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3702" name="AutoShape 38"/>
          <p:cNvCxnSpPr>
            <a:cxnSpLocks noChangeShapeType="1"/>
            <a:stCxn id="113695" idx="1"/>
            <a:endCxn id="113694" idx="5"/>
          </p:cNvCxnSpPr>
          <p:nvPr/>
        </p:nvCxnSpPr>
        <p:spPr bwMode="auto">
          <a:xfrm flipH="1" flipV="1">
            <a:off x="6978650" y="4651375"/>
            <a:ext cx="1184275" cy="2476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3704" name="AutoShape 40"/>
          <p:cNvCxnSpPr>
            <a:cxnSpLocks noChangeShapeType="1"/>
            <a:stCxn id="113714" idx="7"/>
            <a:endCxn id="113695" idx="3"/>
          </p:cNvCxnSpPr>
          <p:nvPr/>
        </p:nvCxnSpPr>
        <p:spPr bwMode="auto">
          <a:xfrm flipV="1">
            <a:off x="7896225" y="5162550"/>
            <a:ext cx="266700" cy="2317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3707" name="AutoShape 43"/>
          <p:cNvCxnSpPr>
            <a:cxnSpLocks noChangeShapeType="1"/>
            <a:stCxn id="113709" idx="7"/>
            <a:endCxn id="113696" idx="3"/>
          </p:cNvCxnSpPr>
          <p:nvPr/>
        </p:nvCxnSpPr>
        <p:spPr bwMode="auto">
          <a:xfrm flipV="1">
            <a:off x="5438775" y="5153025"/>
            <a:ext cx="360363" cy="250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3708" name="AutoShape 44"/>
          <p:cNvCxnSpPr>
            <a:cxnSpLocks noChangeShapeType="1"/>
            <a:stCxn id="113697" idx="1"/>
            <a:endCxn id="113696" idx="5"/>
          </p:cNvCxnSpPr>
          <p:nvPr/>
        </p:nvCxnSpPr>
        <p:spPr bwMode="auto">
          <a:xfrm flipH="1" flipV="1">
            <a:off x="6026150" y="5153025"/>
            <a:ext cx="361950" cy="250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13709" name="Oval 45"/>
          <p:cNvSpPr>
            <a:spLocks noChangeArrowheads="1"/>
          </p:cNvSpPr>
          <p:nvPr/>
        </p:nvSpPr>
        <p:spPr bwMode="auto">
          <a:xfrm>
            <a:off x="5165725" y="5365750"/>
            <a:ext cx="319088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9</a:t>
            </a:r>
          </a:p>
        </p:txBody>
      </p:sp>
      <p:sp>
        <p:nvSpPr>
          <p:cNvPr id="113714" name="Oval 50"/>
          <p:cNvSpPr>
            <a:spLocks noChangeArrowheads="1"/>
          </p:cNvSpPr>
          <p:nvPr/>
        </p:nvSpPr>
        <p:spPr bwMode="auto">
          <a:xfrm>
            <a:off x="7623175" y="5365750"/>
            <a:ext cx="320675" cy="32067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6</a:t>
            </a:r>
          </a:p>
        </p:txBody>
      </p:sp>
      <p:cxnSp>
        <p:nvCxnSpPr>
          <p:cNvPr id="113722" name="AutoShape 58"/>
          <p:cNvCxnSpPr>
            <a:cxnSpLocks noChangeShapeType="1"/>
            <a:stCxn id="113695" idx="0"/>
            <a:endCxn id="113694" idx="7"/>
          </p:cNvCxnSpPr>
          <p:nvPr/>
        </p:nvCxnSpPr>
        <p:spPr bwMode="auto">
          <a:xfrm rot="5400000" flipH="1">
            <a:off x="7395369" y="3969544"/>
            <a:ext cx="465137" cy="1298575"/>
          </a:xfrm>
          <a:prstGeom prst="curvedConnector3">
            <a:avLst>
              <a:gd name="adj1" fmla="val 125597"/>
            </a:avLst>
          </a:prstGeom>
          <a:noFill/>
          <a:ln w="19050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13723" name="AutoShape 59"/>
          <p:cNvCxnSpPr>
            <a:cxnSpLocks noChangeShapeType="1"/>
            <a:stCxn id="113695" idx="2"/>
            <a:endCxn id="113714" idx="1"/>
          </p:cNvCxnSpPr>
          <p:nvPr/>
        </p:nvCxnSpPr>
        <p:spPr bwMode="auto">
          <a:xfrm rot="10800000" flipV="1">
            <a:off x="7670800" y="5030788"/>
            <a:ext cx="427038" cy="363537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13724" name="AutoShape 60"/>
          <p:cNvCxnSpPr>
            <a:cxnSpLocks noChangeShapeType="1"/>
            <a:stCxn id="113669" idx="2"/>
            <a:endCxn id="113688" idx="0"/>
          </p:cNvCxnSpPr>
          <p:nvPr/>
        </p:nvCxnSpPr>
        <p:spPr bwMode="auto">
          <a:xfrm rot="10800000" flipV="1">
            <a:off x="3586163" y="5030788"/>
            <a:ext cx="314325" cy="315912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Removal from a Heap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1146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25784" y="1270093"/>
            <a:ext cx="4624346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Method </a:t>
            </a:r>
            <a:r>
              <a:rPr lang="en-US" sz="2400" b="1" dirty="0" err="1">
                <a:solidFill>
                  <a:schemeClr val="tx2"/>
                </a:solidFill>
              </a:rPr>
              <a:t>removeMin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dirty="0"/>
              <a:t>of the priority queue ADT corresponds to the removal of the root key from the heap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The removal algorithm consists of three steps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Replace the root key with the key of the last node </a:t>
            </a:r>
            <a:r>
              <a:rPr lang="en-US" sz="2000" b="1" i="1" dirty="0" err="1">
                <a:latin typeface="Times New Roman" pitchFamily="39" charset="0"/>
              </a:rPr>
              <a:t>w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Remove </a:t>
            </a:r>
            <a:r>
              <a:rPr lang="en-US" sz="2000" b="1" i="1" dirty="0" err="1">
                <a:latin typeface="Times New Roman" pitchFamily="39" charset="0"/>
              </a:rPr>
              <a:t>w</a:t>
            </a:r>
            <a:r>
              <a:rPr lang="en-US" sz="2000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Restore the heap-order property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114693" name="Oval 5"/>
          <p:cNvSpPr>
            <a:spLocks noChangeArrowheads="1"/>
          </p:cNvSpPr>
          <p:nvPr/>
        </p:nvSpPr>
        <p:spPr bwMode="auto">
          <a:xfrm>
            <a:off x="6589713" y="1752600"/>
            <a:ext cx="320675" cy="319088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2</a:t>
            </a:r>
          </a:p>
        </p:txBody>
      </p:sp>
      <p:sp>
        <p:nvSpPr>
          <p:cNvPr id="114694" name="Oval 6"/>
          <p:cNvSpPr>
            <a:spLocks noChangeArrowheads="1"/>
          </p:cNvSpPr>
          <p:nvPr/>
        </p:nvSpPr>
        <p:spPr bwMode="auto">
          <a:xfrm>
            <a:off x="7400925" y="2263775"/>
            <a:ext cx="319088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6</a:t>
            </a:r>
          </a:p>
        </p:txBody>
      </p:sp>
      <p:sp>
        <p:nvSpPr>
          <p:cNvPr id="114695" name="Oval 7"/>
          <p:cNvSpPr>
            <a:spLocks noChangeArrowheads="1"/>
          </p:cNvSpPr>
          <p:nvPr/>
        </p:nvSpPr>
        <p:spPr bwMode="auto">
          <a:xfrm>
            <a:off x="5637213" y="2263775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5</a:t>
            </a:r>
          </a:p>
        </p:txBody>
      </p:sp>
      <p:sp>
        <p:nvSpPr>
          <p:cNvPr id="114696" name="Oval 8"/>
          <p:cNvSpPr>
            <a:spLocks noChangeArrowheads="1"/>
          </p:cNvSpPr>
          <p:nvPr/>
        </p:nvSpPr>
        <p:spPr bwMode="auto">
          <a:xfrm>
            <a:off x="6224588" y="2774950"/>
            <a:ext cx="320675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7</a:t>
            </a:r>
          </a:p>
        </p:txBody>
      </p:sp>
      <p:cxnSp>
        <p:nvCxnSpPr>
          <p:cNvPr id="114701" name="AutoShape 13"/>
          <p:cNvCxnSpPr>
            <a:cxnSpLocks noChangeShapeType="1"/>
            <a:stCxn id="114693" idx="3"/>
            <a:endCxn id="114695" idx="7"/>
          </p:cNvCxnSpPr>
          <p:nvPr/>
        </p:nvCxnSpPr>
        <p:spPr bwMode="auto">
          <a:xfrm flipH="1">
            <a:off x="5910263" y="2033588"/>
            <a:ext cx="727075" cy="269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4702" name="AutoShape 14"/>
          <p:cNvCxnSpPr>
            <a:cxnSpLocks noChangeShapeType="1"/>
            <a:stCxn id="114694" idx="1"/>
            <a:endCxn id="114693" idx="5"/>
          </p:cNvCxnSpPr>
          <p:nvPr/>
        </p:nvCxnSpPr>
        <p:spPr bwMode="auto">
          <a:xfrm flipH="1" flipV="1">
            <a:off x="6862763" y="2033588"/>
            <a:ext cx="584200" cy="269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4707" name="AutoShape 19"/>
          <p:cNvCxnSpPr>
            <a:cxnSpLocks noChangeShapeType="1"/>
            <a:stCxn id="114709" idx="7"/>
            <a:endCxn id="114695" idx="3"/>
          </p:cNvCxnSpPr>
          <p:nvPr/>
        </p:nvCxnSpPr>
        <p:spPr bwMode="auto">
          <a:xfrm flipV="1">
            <a:off x="5322888" y="2544763"/>
            <a:ext cx="360362" cy="269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4708" name="AutoShape 20"/>
          <p:cNvCxnSpPr>
            <a:cxnSpLocks noChangeShapeType="1"/>
            <a:stCxn id="114696" idx="1"/>
            <a:endCxn id="114695" idx="5"/>
          </p:cNvCxnSpPr>
          <p:nvPr/>
        </p:nvCxnSpPr>
        <p:spPr bwMode="auto">
          <a:xfrm flipH="1" flipV="1">
            <a:off x="5910263" y="2544763"/>
            <a:ext cx="361950" cy="269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14709" name="Oval 21"/>
          <p:cNvSpPr>
            <a:spLocks noChangeArrowheads="1"/>
          </p:cNvSpPr>
          <p:nvPr/>
        </p:nvSpPr>
        <p:spPr bwMode="auto">
          <a:xfrm>
            <a:off x="5049838" y="2774950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9</a:t>
            </a:r>
          </a:p>
        </p:txBody>
      </p:sp>
      <p:sp>
        <p:nvSpPr>
          <p:cNvPr id="114714" name="Freeform 26"/>
          <p:cNvSpPr>
            <a:spLocks/>
          </p:cNvSpPr>
          <p:nvPr/>
        </p:nvSpPr>
        <p:spPr bwMode="auto">
          <a:xfrm>
            <a:off x="6553200" y="2979738"/>
            <a:ext cx="895350" cy="411162"/>
          </a:xfrm>
          <a:custGeom>
            <a:avLst/>
            <a:gdLst/>
            <a:ahLst/>
            <a:cxnLst>
              <a:cxn ang="0">
                <a:pos x="564" y="259"/>
              </a:cxn>
              <a:cxn ang="0">
                <a:pos x="324" y="43"/>
              </a:cxn>
              <a:cxn ang="0">
                <a:pos x="0" y="1"/>
              </a:cxn>
            </a:cxnLst>
            <a:rect l="0" t="0" r="r" b="b"/>
            <a:pathLst>
              <a:path w="564" h="259">
                <a:moveTo>
                  <a:pt x="564" y="259"/>
                </a:moveTo>
                <a:cubicBezTo>
                  <a:pt x="525" y="223"/>
                  <a:pt x="418" y="86"/>
                  <a:pt x="324" y="43"/>
                </a:cubicBezTo>
                <a:cubicBezTo>
                  <a:pt x="230" y="0"/>
                  <a:pt x="67" y="10"/>
                  <a:pt x="0" y="1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FBEFD2"/>
              </a:solidFill>
            </a:endParaRPr>
          </a:p>
        </p:txBody>
      </p:sp>
      <p:sp>
        <p:nvSpPr>
          <p:cNvPr id="114715" name="Text Box 27"/>
          <p:cNvSpPr txBox="1">
            <a:spLocks noChangeArrowheads="1"/>
          </p:cNvSpPr>
          <p:nvPr/>
        </p:nvSpPr>
        <p:spPr bwMode="auto">
          <a:xfrm>
            <a:off x="6781800" y="3413125"/>
            <a:ext cx="120650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last node</a:t>
            </a:r>
          </a:p>
        </p:txBody>
      </p:sp>
      <p:sp>
        <p:nvSpPr>
          <p:cNvPr id="114741" name="Text Box 53"/>
          <p:cNvSpPr txBox="1">
            <a:spLocks noChangeArrowheads="1"/>
          </p:cNvSpPr>
          <p:nvPr/>
        </p:nvSpPr>
        <p:spPr bwMode="auto">
          <a:xfrm>
            <a:off x="6435725" y="2466975"/>
            <a:ext cx="38735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>
                <a:latin typeface="Times New Roman" pitchFamily="39" charset="0"/>
              </a:rPr>
              <a:t>w</a:t>
            </a:r>
          </a:p>
        </p:txBody>
      </p:sp>
      <p:sp>
        <p:nvSpPr>
          <p:cNvPr id="114744" name="Oval 56"/>
          <p:cNvSpPr>
            <a:spLocks noChangeArrowheads="1"/>
          </p:cNvSpPr>
          <p:nvPr/>
        </p:nvSpPr>
        <p:spPr bwMode="auto">
          <a:xfrm>
            <a:off x="6513513" y="4038600"/>
            <a:ext cx="320675" cy="319088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7</a:t>
            </a:r>
          </a:p>
        </p:txBody>
      </p:sp>
      <p:sp>
        <p:nvSpPr>
          <p:cNvPr id="114745" name="Oval 57"/>
          <p:cNvSpPr>
            <a:spLocks noChangeArrowheads="1"/>
          </p:cNvSpPr>
          <p:nvPr/>
        </p:nvSpPr>
        <p:spPr bwMode="auto">
          <a:xfrm>
            <a:off x="7324725" y="4549775"/>
            <a:ext cx="319088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6</a:t>
            </a:r>
          </a:p>
        </p:txBody>
      </p:sp>
      <p:sp>
        <p:nvSpPr>
          <p:cNvPr id="114746" name="Oval 58"/>
          <p:cNvSpPr>
            <a:spLocks noChangeArrowheads="1"/>
          </p:cNvSpPr>
          <p:nvPr/>
        </p:nvSpPr>
        <p:spPr bwMode="auto">
          <a:xfrm>
            <a:off x="5561013" y="4549775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5</a:t>
            </a:r>
          </a:p>
        </p:txBody>
      </p:sp>
      <p:cxnSp>
        <p:nvCxnSpPr>
          <p:cNvPr id="114752" name="AutoShape 64"/>
          <p:cNvCxnSpPr>
            <a:cxnSpLocks noChangeShapeType="1"/>
            <a:stCxn id="114744" idx="3"/>
            <a:endCxn id="114746" idx="7"/>
          </p:cNvCxnSpPr>
          <p:nvPr/>
        </p:nvCxnSpPr>
        <p:spPr bwMode="auto">
          <a:xfrm flipH="1">
            <a:off x="5834063" y="4330700"/>
            <a:ext cx="727075" cy="2571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4753" name="AutoShape 65"/>
          <p:cNvCxnSpPr>
            <a:cxnSpLocks noChangeShapeType="1"/>
            <a:stCxn id="114745" idx="1"/>
            <a:endCxn id="114744" idx="5"/>
          </p:cNvCxnSpPr>
          <p:nvPr/>
        </p:nvCxnSpPr>
        <p:spPr bwMode="auto">
          <a:xfrm flipH="1" flipV="1">
            <a:off x="6786563" y="4330700"/>
            <a:ext cx="584200" cy="2571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4758" name="AutoShape 70"/>
          <p:cNvCxnSpPr>
            <a:cxnSpLocks noChangeShapeType="1"/>
            <a:stCxn id="114760" idx="7"/>
            <a:endCxn id="114746" idx="3"/>
          </p:cNvCxnSpPr>
          <p:nvPr/>
        </p:nvCxnSpPr>
        <p:spPr bwMode="auto">
          <a:xfrm flipV="1">
            <a:off x="5246688" y="4830763"/>
            <a:ext cx="360362" cy="269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4759" name="AutoShape 71"/>
          <p:cNvCxnSpPr>
            <a:cxnSpLocks noChangeShapeType="1"/>
            <a:stCxn id="114768" idx="0"/>
            <a:endCxn id="114746" idx="5"/>
          </p:cNvCxnSpPr>
          <p:nvPr/>
        </p:nvCxnSpPr>
        <p:spPr bwMode="auto">
          <a:xfrm flipH="1" flipV="1">
            <a:off x="5834063" y="4832350"/>
            <a:ext cx="376237" cy="22225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</p:cxnSp>
      <p:sp>
        <p:nvSpPr>
          <p:cNvPr id="114760" name="Oval 72"/>
          <p:cNvSpPr>
            <a:spLocks noChangeArrowheads="1"/>
          </p:cNvSpPr>
          <p:nvPr/>
        </p:nvSpPr>
        <p:spPr bwMode="auto">
          <a:xfrm>
            <a:off x="4973638" y="5060950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9</a:t>
            </a:r>
          </a:p>
        </p:txBody>
      </p:sp>
      <p:sp>
        <p:nvSpPr>
          <p:cNvPr id="114767" name="Text Box 79"/>
          <p:cNvSpPr txBox="1">
            <a:spLocks noChangeArrowheads="1"/>
          </p:cNvSpPr>
          <p:nvPr/>
        </p:nvSpPr>
        <p:spPr bwMode="auto">
          <a:xfrm>
            <a:off x="6172200" y="4667250"/>
            <a:ext cx="38735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>
                <a:latin typeface="Times New Roman" pitchFamily="39" charset="0"/>
              </a:rPr>
              <a:t>w</a:t>
            </a:r>
          </a:p>
        </p:txBody>
      </p:sp>
      <p:sp>
        <p:nvSpPr>
          <p:cNvPr id="114768" name="Rectangle 80"/>
          <p:cNvSpPr>
            <a:spLocks noChangeAspect="1" noChangeArrowheads="1"/>
          </p:cNvSpPr>
          <p:nvPr/>
        </p:nvSpPr>
        <p:spPr bwMode="auto">
          <a:xfrm>
            <a:off x="6094413" y="5064125"/>
            <a:ext cx="230187" cy="2317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rgbClr val="FBEFD2"/>
              </a:solidFill>
            </a:endParaRPr>
          </a:p>
        </p:txBody>
      </p:sp>
      <p:sp>
        <p:nvSpPr>
          <p:cNvPr id="114769" name="Freeform 81"/>
          <p:cNvSpPr>
            <a:spLocks/>
          </p:cNvSpPr>
          <p:nvPr/>
        </p:nvSpPr>
        <p:spPr bwMode="auto">
          <a:xfrm>
            <a:off x="5334000" y="5281613"/>
            <a:ext cx="895350" cy="411162"/>
          </a:xfrm>
          <a:custGeom>
            <a:avLst/>
            <a:gdLst/>
            <a:ahLst/>
            <a:cxnLst>
              <a:cxn ang="0">
                <a:pos x="564" y="259"/>
              </a:cxn>
              <a:cxn ang="0">
                <a:pos x="324" y="43"/>
              </a:cxn>
              <a:cxn ang="0">
                <a:pos x="0" y="1"/>
              </a:cxn>
            </a:cxnLst>
            <a:rect l="0" t="0" r="r" b="b"/>
            <a:pathLst>
              <a:path w="564" h="259">
                <a:moveTo>
                  <a:pt x="564" y="259"/>
                </a:moveTo>
                <a:cubicBezTo>
                  <a:pt x="525" y="223"/>
                  <a:pt x="418" y="86"/>
                  <a:pt x="324" y="43"/>
                </a:cubicBezTo>
                <a:cubicBezTo>
                  <a:pt x="230" y="0"/>
                  <a:pt x="67" y="10"/>
                  <a:pt x="0" y="1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FBEFD2"/>
              </a:solidFill>
            </a:endParaRPr>
          </a:p>
        </p:txBody>
      </p:sp>
      <p:sp>
        <p:nvSpPr>
          <p:cNvPr id="114770" name="Text Box 82"/>
          <p:cNvSpPr txBox="1">
            <a:spLocks noChangeArrowheads="1"/>
          </p:cNvSpPr>
          <p:nvPr/>
        </p:nvSpPr>
        <p:spPr bwMode="auto">
          <a:xfrm>
            <a:off x="5292725" y="5715000"/>
            <a:ext cx="1749425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new last node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Downheap</a:t>
            </a:r>
          </a:p>
        </p:txBody>
      </p:sp>
      <p:sp>
        <p:nvSpPr>
          <p:cNvPr id="1157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090079"/>
            <a:ext cx="8001000" cy="2438400"/>
          </a:xfrm>
        </p:spPr>
        <p:txBody>
          <a:bodyPr/>
          <a:lstStyle/>
          <a:p>
            <a:r>
              <a:rPr lang="en-US" sz="2000" dirty="0"/>
              <a:t>After replacing the root key with the key </a:t>
            </a:r>
            <a:r>
              <a:rPr lang="en-US" sz="2000" b="1" i="1" dirty="0" err="1">
                <a:latin typeface="Times New Roman" pitchFamily="39" charset="0"/>
              </a:rPr>
              <a:t>k</a:t>
            </a:r>
            <a:r>
              <a:rPr lang="en-US" sz="2000" dirty="0"/>
              <a:t> of the last node, the heap-order property may be violated</a:t>
            </a:r>
          </a:p>
          <a:p>
            <a:r>
              <a:rPr lang="en-US" sz="2000" dirty="0"/>
              <a:t>Algorithm </a:t>
            </a:r>
            <a:r>
              <a:rPr lang="en-US" sz="2000" dirty="0" err="1"/>
              <a:t>downheap</a:t>
            </a:r>
            <a:r>
              <a:rPr lang="en-US" sz="2000" dirty="0"/>
              <a:t> restores the heap-order property by swapping key </a:t>
            </a:r>
            <a:r>
              <a:rPr lang="en-US" sz="2000" b="1" i="1" dirty="0" err="1">
                <a:latin typeface="Times New Roman" pitchFamily="39" charset="0"/>
              </a:rPr>
              <a:t>k</a:t>
            </a:r>
            <a:r>
              <a:rPr lang="en-US" sz="2000" dirty="0"/>
              <a:t> along a downward path from the </a:t>
            </a:r>
            <a:r>
              <a:rPr lang="en-US" sz="2000" dirty="0" smtClean="0"/>
              <a:t>root</a:t>
            </a:r>
          </a:p>
          <a:p>
            <a:r>
              <a:rPr lang="en-US" sz="2000" dirty="0" smtClean="0"/>
              <a:t>Note that there are, in general, many possible downward paths – which one do we choose?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2116440" y="3811015"/>
            <a:ext cx="3813364" cy="1918018"/>
            <a:chOff x="3100388" y="4162425"/>
            <a:chExt cx="2670175" cy="1343025"/>
          </a:xfrm>
        </p:grpSpPr>
        <p:sp>
          <p:nvSpPr>
            <p:cNvPr id="115734" name="Oval 22"/>
            <p:cNvSpPr>
              <a:spLocks noChangeArrowheads="1"/>
            </p:cNvSpPr>
            <p:nvPr/>
          </p:nvSpPr>
          <p:spPr bwMode="auto">
            <a:xfrm>
              <a:off x="4640263" y="4162425"/>
              <a:ext cx="320675" cy="319087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anchor="ctr" anchorCtr="1">
              <a:prstTxWarp prst="textNoShape">
                <a:avLst/>
              </a:prstTxWarp>
            </a:bodyPr>
            <a:lstStyle/>
            <a:p>
              <a:r>
                <a:rPr lang="en-US" sz="2000">
                  <a:solidFill>
                    <a:schemeClr val="bg1"/>
                  </a:solidFill>
                  <a:latin typeface="Times New Roman" pitchFamily="39" charset="0"/>
                  <a:sym typeface="Symbol" pitchFamily="39" charset="2"/>
                </a:rPr>
                <a:t>7</a:t>
              </a:r>
            </a:p>
          </p:txBody>
        </p:sp>
        <p:sp>
          <p:nvSpPr>
            <p:cNvPr id="115735" name="Oval 23"/>
            <p:cNvSpPr>
              <a:spLocks noChangeArrowheads="1"/>
            </p:cNvSpPr>
            <p:nvPr/>
          </p:nvSpPr>
          <p:spPr bwMode="auto">
            <a:xfrm>
              <a:off x="5451475" y="4673600"/>
              <a:ext cx="319088" cy="320675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anchor="ctr" anchorCtr="1">
              <a:prstTxWarp prst="textNoShape">
                <a:avLst/>
              </a:prstTxWarp>
            </a:bodyPr>
            <a:lstStyle/>
            <a:p>
              <a:r>
                <a:rPr lang="en-US" sz="2000">
                  <a:solidFill>
                    <a:schemeClr val="bg1"/>
                  </a:solidFill>
                  <a:latin typeface="Times New Roman" pitchFamily="39" charset="0"/>
                  <a:sym typeface="Symbol" pitchFamily="39" charset="2"/>
                </a:rPr>
                <a:t>6</a:t>
              </a:r>
            </a:p>
          </p:txBody>
        </p:sp>
        <p:sp>
          <p:nvSpPr>
            <p:cNvPr id="115736" name="Oval 24"/>
            <p:cNvSpPr>
              <a:spLocks noChangeArrowheads="1"/>
            </p:cNvSpPr>
            <p:nvPr/>
          </p:nvSpPr>
          <p:spPr bwMode="auto">
            <a:xfrm>
              <a:off x="3687763" y="4673600"/>
              <a:ext cx="319087" cy="320675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anchor="ctr" anchorCtr="1">
              <a:prstTxWarp prst="textNoShape">
                <a:avLst/>
              </a:prstTxWarp>
            </a:bodyPr>
            <a:lstStyle/>
            <a:p>
              <a:r>
                <a:rPr lang="en-US" sz="2000">
                  <a:solidFill>
                    <a:schemeClr val="bg1"/>
                  </a:solidFill>
                  <a:latin typeface="Times New Roman" pitchFamily="39" charset="0"/>
                  <a:sym typeface="Symbol" pitchFamily="39" charset="2"/>
                </a:rPr>
                <a:t>5</a:t>
              </a:r>
            </a:p>
          </p:txBody>
        </p:sp>
        <p:cxnSp>
          <p:nvCxnSpPr>
            <p:cNvPr id="115739" name="AutoShape 27"/>
            <p:cNvCxnSpPr>
              <a:cxnSpLocks noChangeShapeType="1"/>
              <a:stCxn id="115734" idx="3"/>
              <a:endCxn id="115736" idx="7"/>
            </p:cNvCxnSpPr>
            <p:nvPr/>
          </p:nvCxnSpPr>
          <p:spPr bwMode="auto">
            <a:xfrm flipH="1">
              <a:off x="3960813" y="4454525"/>
              <a:ext cx="727075" cy="25717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15740" name="AutoShape 28"/>
            <p:cNvCxnSpPr>
              <a:cxnSpLocks noChangeShapeType="1"/>
              <a:stCxn id="115735" idx="1"/>
              <a:endCxn id="115734" idx="5"/>
            </p:cNvCxnSpPr>
            <p:nvPr/>
          </p:nvCxnSpPr>
          <p:spPr bwMode="auto">
            <a:xfrm flipH="1" flipV="1">
              <a:off x="4913313" y="4454525"/>
              <a:ext cx="584200" cy="25717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15743" name="AutoShape 31"/>
            <p:cNvCxnSpPr>
              <a:cxnSpLocks noChangeShapeType="1"/>
              <a:stCxn id="115745" idx="7"/>
              <a:endCxn id="115736" idx="3"/>
            </p:cNvCxnSpPr>
            <p:nvPr/>
          </p:nvCxnSpPr>
          <p:spPr bwMode="auto">
            <a:xfrm flipV="1">
              <a:off x="3373438" y="4956175"/>
              <a:ext cx="360362" cy="26670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15744" name="AutoShape 32"/>
            <p:cNvCxnSpPr>
              <a:cxnSpLocks noChangeShapeType="1"/>
              <a:stCxn id="115751" idx="0"/>
              <a:endCxn id="115736" idx="5"/>
            </p:cNvCxnSpPr>
            <p:nvPr/>
          </p:nvCxnSpPr>
          <p:spPr bwMode="auto">
            <a:xfrm flipH="1" flipV="1">
              <a:off x="3960813" y="4956175"/>
              <a:ext cx="376237" cy="22225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</p:cxnSp>
        <p:sp>
          <p:nvSpPr>
            <p:cNvPr id="115745" name="Oval 33"/>
            <p:cNvSpPr>
              <a:spLocks noChangeArrowheads="1"/>
            </p:cNvSpPr>
            <p:nvPr/>
          </p:nvSpPr>
          <p:spPr bwMode="auto">
            <a:xfrm>
              <a:off x="3100388" y="5184775"/>
              <a:ext cx="319087" cy="320675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anchor="ctr" anchorCtr="1">
              <a:prstTxWarp prst="textNoShape">
                <a:avLst/>
              </a:prstTxWarp>
            </a:bodyPr>
            <a:lstStyle/>
            <a:p>
              <a:r>
                <a:rPr lang="en-US" sz="2000">
                  <a:solidFill>
                    <a:schemeClr val="bg1"/>
                  </a:solidFill>
                  <a:latin typeface="Times New Roman" pitchFamily="39" charset="0"/>
                  <a:sym typeface="Symbol" pitchFamily="39" charset="2"/>
                </a:rPr>
                <a:t>9</a:t>
              </a:r>
            </a:p>
          </p:txBody>
        </p:sp>
        <p:sp>
          <p:nvSpPr>
            <p:cNvPr id="115750" name="Text Box 38"/>
            <p:cNvSpPr txBox="1">
              <a:spLocks noChangeArrowheads="1"/>
            </p:cNvSpPr>
            <p:nvPr/>
          </p:nvSpPr>
          <p:spPr bwMode="auto">
            <a:xfrm>
              <a:off x="4298950" y="4791075"/>
              <a:ext cx="387350" cy="28016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000" b="1" i="1">
                  <a:latin typeface="Times New Roman" pitchFamily="39" charset="0"/>
                </a:rPr>
                <a:t>w</a:t>
              </a:r>
            </a:p>
          </p:txBody>
        </p:sp>
        <p:sp>
          <p:nvSpPr>
            <p:cNvPr id="115751" name="Rectangle 39"/>
            <p:cNvSpPr>
              <a:spLocks noChangeAspect="1" noChangeArrowheads="1"/>
            </p:cNvSpPr>
            <p:nvPr/>
          </p:nvSpPr>
          <p:spPr bwMode="auto">
            <a:xfrm>
              <a:off x="4221163" y="5187950"/>
              <a:ext cx="230187" cy="23177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000">
                <a:solidFill>
                  <a:schemeClr val="bg1"/>
                </a:solidFill>
              </a:endParaRPr>
            </a:p>
          </p:txBody>
        </p:sp>
      </p:grpSp>
      <p:cxnSp>
        <p:nvCxnSpPr>
          <p:cNvPr id="29" name="Curved Connector 28"/>
          <p:cNvCxnSpPr/>
          <p:nvPr/>
        </p:nvCxnSpPr>
        <p:spPr bwMode="auto">
          <a:xfrm rot="16200000" flipH="1" flipV="1">
            <a:off x="3318508" y="3381222"/>
            <a:ext cx="797094" cy="1522544"/>
          </a:xfrm>
          <a:prstGeom prst="curvedConnector3">
            <a:avLst>
              <a:gd name="adj1" fmla="val -28679"/>
            </a:avLst>
          </a:prstGeom>
          <a:solidFill>
            <a:schemeClr val="accent1"/>
          </a:solidFill>
          <a:ln w="38100" cap="flat" cmpd="sng" algn="ctr">
            <a:solidFill>
              <a:srgbClr val="80000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33" name="Curved Connector 32"/>
          <p:cNvCxnSpPr/>
          <p:nvPr/>
        </p:nvCxnSpPr>
        <p:spPr bwMode="auto">
          <a:xfrm rot="16200000" flipH="1">
            <a:off x="4939642" y="3644924"/>
            <a:ext cx="663290" cy="995470"/>
          </a:xfrm>
          <a:prstGeom prst="curvedConnector3">
            <a:avLst>
              <a:gd name="adj1" fmla="val -44526"/>
            </a:avLst>
          </a:prstGeom>
          <a:solidFill>
            <a:schemeClr val="accent1"/>
          </a:solidFill>
          <a:ln w="38100" cap="flat" cmpd="sng" algn="ctr">
            <a:solidFill>
              <a:srgbClr val="80000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3410988" y="3513114"/>
            <a:ext cx="37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800000"/>
                </a:solidFill>
              </a:rPr>
              <a:t>?</a:t>
            </a:r>
            <a:endParaRPr lang="en-US" sz="2400" b="1" dirty="0">
              <a:solidFill>
                <a:srgbClr val="80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167184" y="3580182"/>
            <a:ext cx="37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800000"/>
                </a:solidFill>
              </a:rPr>
              <a:t>?</a:t>
            </a:r>
            <a:endParaRPr lang="en-US" sz="2400" b="1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Downheap</a:t>
            </a:r>
          </a:p>
        </p:txBody>
      </p:sp>
      <p:sp>
        <p:nvSpPr>
          <p:cNvPr id="1157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090079"/>
            <a:ext cx="8001000" cy="2438400"/>
          </a:xfrm>
        </p:spPr>
        <p:txBody>
          <a:bodyPr/>
          <a:lstStyle/>
          <a:p>
            <a:r>
              <a:rPr lang="en-US" sz="2000" dirty="0" smtClean="0"/>
              <a:t>We select the downward path through the </a:t>
            </a:r>
            <a:r>
              <a:rPr lang="en-US" sz="2000" b="1" dirty="0" smtClean="0">
                <a:solidFill>
                  <a:srgbClr val="800000"/>
                </a:solidFill>
              </a:rPr>
              <a:t>minimum-key </a:t>
            </a:r>
            <a:r>
              <a:rPr lang="en-US" sz="2000" dirty="0" smtClean="0"/>
              <a:t>nodes.</a:t>
            </a:r>
          </a:p>
          <a:p>
            <a:r>
              <a:rPr lang="en-US" sz="2000" dirty="0" err="1" smtClean="0"/>
              <a:t>Downheap</a:t>
            </a:r>
            <a:r>
              <a:rPr lang="en-US" sz="2000" dirty="0" smtClean="0"/>
              <a:t> terminates </a:t>
            </a:r>
            <a:r>
              <a:rPr lang="en-US" sz="2000" dirty="0"/>
              <a:t>when key </a:t>
            </a:r>
            <a:r>
              <a:rPr lang="en-US" sz="2000" b="1" i="1" dirty="0" err="1">
                <a:latin typeface="Times New Roman" pitchFamily="39" charset="0"/>
              </a:rPr>
              <a:t>k</a:t>
            </a:r>
            <a:r>
              <a:rPr lang="en-US" sz="2000" dirty="0"/>
              <a:t> reaches a leaf or a node whose children have keys greater than or equal to </a:t>
            </a:r>
            <a:r>
              <a:rPr lang="en-US" sz="2000" b="1" i="1" dirty="0" err="1">
                <a:latin typeface="Times New Roman" pitchFamily="39" charset="0"/>
              </a:rPr>
              <a:t>k</a:t>
            </a:r>
            <a:r>
              <a:rPr lang="en-US" sz="2000" dirty="0"/>
              <a:t> </a:t>
            </a:r>
          </a:p>
          <a:p>
            <a:r>
              <a:rPr lang="en-US" sz="2000" dirty="0"/>
              <a:t>Since a heap has height </a:t>
            </a:r>
            <a:r>
              <a:rPr lang="en-US" sz="2000" b="1" i="1" dirty="0" err="1">
                <a:latin typeface="Times New Roman" pitchFamily="39" charset="0"/>
              </a:rPr>
              <a:t>O</a:t>
            </a:r>
            <a:r>
              <a:rPr lang="en-US" sz="2000" dirty="0" err="1">
                <a:latin typeface="Times New Roman" pitchFamily="39" charset="0"/>
              </a:rPr>
              <a:t>(log</a:t>
            </a:r>
            <a:r>
              <a:rPr lang="en-US" sz="2000" dirty="0">
                <a:latin typeface="Times New Roman" pitchFamily="39" charset="0"/>
              </a:rPr>
              <a:t> </a:t>
            </a:r>
            <a:r>
              <a:rPr lang="en-US" sz="2000" b="1" i="1" dirty="0" err="1">
                <a:latin typeface="Times New Roman" pitchFamily="39" charset="0"/>
              </a:rPr>
              <a:t>n</a:t>
            </a:r>
            <a:r>
              <a:rPr lang="en-US" sz="2000" dirty="0">
                <a:latin typeface="Times New Roman" pitchFamily="39" charset="0"/>
              </a:rPr>
              <a:t>)</a:t>
            </a:r>
            <a:r>
              <a:rPr lang="en-US" sz="2000" dirty="0"/>
              <a:t>, </a:t>
            </a:r>
            <a:r>
              <a:rPr lang="en-US" sz="2000" dirty="0" err="1"/>
              <a:t>downheap</a:t>
            </a:r>
            <a:r>
              <a:rPr lang="en-US" sz="2000" dirty="0"/>
              <a:t> runs in </a:t>
            </a:r>
            <a:r>
              <a:rPr lang="en-US" sz="2000" b="1" i="1" dirty="0" err="1">
                <a:latin typeface="Times New Roman" pitchFamily="39" charset="0"/>
              </a:rPr>
              <a:t>O</a:t>
            </a:r>
            <a:r>
              <a:rPr lang="en-US" sz="2000" dirty="0" err="1">
                <a:latin typeface="Times New Roman" pitchFamily="39" charset="0"/>
              </a:rPr>
              <a:t>(log</a:t>
            </a:r>
            <a:r>
              <a:rPr lang="en-US" sz="2000" dirty="0">
                <a:latin typeface="Times New Roman" pitchFamily="39" charset="0"/>
              </a:rPr>
              <a:t> </a:t>
            </a:r>
            <a:r>
              <a:rPr lang="en-US" sz="2000" b="1" i="1" dirty="0" err="1">
                <a:latin typeface="Times New Roman" pitchFamily="39" charset="0"/>
              </a:rPr>
              <a:t>n</a:t>
            </a:r>
            <a:r>
              <a:rPr lang="en-US" sz="2000" dirty="0">
                <a:latin typeface="Times New Roman" pitchFamily="39" charset="0"/>
              </a:rPr>
              <a:t>)</a:t>
            </a:r>
            <a:r>
              <a:rPr lang="en-US" sz="2000" dirty="0"/>
              <a:t> time</a:t>
            </a:r>
          </a:p>
        </p:txBody>
      </p:sp>
      <p:sp>
        <p:nvSpPr>
          <p:cNvPr id="115734" name="Oval 22"/>
          <p:cNvSpPr>
            <a:spLocks noChangeArrowheads="1"/>
          </p:cNvSpPr>
          <p:nvPr/>
        </p:nvSpPr>
        <p:spPr bwMode="auto">
          <a:xfrm>
            <a:off x="2779713" y="4291013"/>
            <a:ext cx="320675" cy="319087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7</a:t>
            </a:r>
          </a:p>
        </p:txBody>
      </p:sp>
      <p:sp>
        <p:nvSpPr>
          <p:cNvPr id="115735" name="Oval 23"/>
          <p:cNvSpPr>
            <a:spLocks noChangeArrowheads="1"/>
          </p:cNvSpPr>
          <p:nvPr/>
        </p:nvSpPr>
        <p:spPr bwMode="auto">
          <a:xfrm>
            <a:off x="3590925" y="4802188"/>
            <a:ext cx="319088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6</a:t>
            </a:r>
          </a:p>
        </p:txBody>
      </p:sp>
      <p:sp>
        <p:nvSpPr>
          <p:cNvPr id="115736" name="Oval 24"/>
          <p:cNvSpPr>
            <a:spLocks noChangeArrowheads="1"/>
          </p:cNvSpPr>
          <p:nvPr/>
        </p:nvSpPr>
        <p:spPr bwMode="auto">
          <a:xfrm>
            <a:off x="1827213" y="4802188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5</a:t>
            </a:r>
          </a:p>
        </p:txBody>
      </p:sp>
      <p:cxnSp>
        <p:nvCxnSpPr>
          <p:cNvPr id="115739" name="AutoShape 27"/>
          <p:cNvCxnSpPr>
            <a:cxnSpLocks noChangeShapeType="1"/>
            <a:stCxn id="115734" idx="3"/>
            <a:endCxn id="115736" idx="7"/>
          </p:cNvCxnSpPr>
          <p:nvPr/>
        </p:nvCxnSpPr>
        <p:spPr bwMode="auto">
          <a:xfrm flipH="1">
            <a:off x="2100263" y="4583113"/>
            <a:ext cx="727075" cy="2571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5740" name="AutoShape 28"/>
          <p:cNvCxnSpPr>
            <a:cxnSpLocks noChangeShapeType="1"/>
            <a:stCxn id="115735" idx="1"/>
            <a:endCxn id="115734" idx="5"/>
          </p:cNvCxnSpPr>
          <p:nvPr/>
        </p:nvCxnSpPr>
        <p:spPr bwMode="auto">
          <a:xfrm flipH="1" flipV="1">
            <a:off x="3052763" y="4583113"/>
            <a:ext cx="584200" cy="2571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5743" name="AutoShape 31"/>
          <p:cNvCxnSpPr>
            <a:cxnSpLocks noChangeShapeType="1"/>
            <a:stCxn id="115745" idx="7"/>
            <a:endCxn id="115736" idx="3"/>
          </p:cNvCxnSpPr>
          <p:nvPr/>
        </p:nvCxnSpPr>
        <p:spPr bwMode="auto">
          <a:xfrm flipV="1">
            <a:off x="1512888" y="5084763"/>
            <a:ext cx="360362" cy="266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5744" name="AutoShape 32"/>
          <p:cNvCxnSpPr>
            <a:cxnSpLocks noChangeShapeType="1"/>
            <a:stCxn id="115751" idx="0"/>
            <a:endCxn id="115736" idx="5"/>
          </p:cNvCxnSpPr>
          <p:nvPr/>
        </p:nvCxnSpPr>
        <p:spPr bwMode="auto">
          <a:xfrm flipH="1" flipV="1">
            <a:off x="2100263" y="5084763"/>
            <a:ext cx="376237" cy="22225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</p:cxnSp>
      <p:sp>
        <p:nvSpPr>
          <p:cNvPr id="115745" name="Oval 33"/>
          <p:cNvSpPr>
            <a:spLocks noChangeArrowheads="1"/>
          </p:cNvSpPr>
          <p:nvPr/>
        </p:nvSpPr>
        <p:spPr bwMode="auto">
          <a:xfrm>
            <a:off x="1239838" y="5313363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9</a:t>
            </a:r>
          </a:p>
        </p:txBody>
      </p:sp>
      <p:sp>
        <p:nvSpPr>
          <p:cNvPr id="115750" name="Text Box 38"/>
          <p:cNvSpPr txBox="1">
            <a:spLocks noChangeArrowheads="1"/>
          </p:cNvSpPr>
          <p:nvPr/>
        </p:nvSpPr>
        <p:spPr bwMode="auto">
          <a:xfrm>
            <a:off x="2438400" y="4919663"/>
            <a:ext cx="38735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>
                <a:latin typeface="Times New Roman" pitchFamily="39" charset="0"/>
              </a:rPr>
              <a:t>w</a:t>
            </a:r>
          </a:p>
        </p:txBody>
      </p:sp>
      <p:sp>
        <p:nvSpPr>
          <p:cNvPr id="115751" name="Rectangle 39"/>
          <p:cNvSpPr>
            <a:spLocks noChangeAspect="1" noChangeArrowheads="1"/>
          </p:cNvSpPr>
          <p:nvPr/>
        </p:nvSpPr>
        <p:spPr bwMode="auto">
          <a:xfrm>
            <a:off x="2360613" y="5316538"/>
            <a:ext cx="230187" cy="2317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chemeClr val="bg1"/>
              </a:solidFill>
            </a:endParaRPr>
          </a:p>
        </p:txBody>
      </p:sp>
      <p:sp>
        <p:nvSpPr>
          <p:cNvPr id="115716" name="Oval 4"/>
          <p:cNvSpPr>
            <a:spLocks noChangeArrowheads="1"/>
          </p:cNvSpPr>
          <p:nvPr/>
        </p:nvSpPr>
        <p:spPr bwMode="auto">
          <a:xfrm>
            <a:off x="6894513" y="4291013"/>
            <a:ext cx="320675" cy="319087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5</a:t>
            </a:r>
          </a:p>
        </p:txBody>
      </p:sp>
      <p:sp>
        <p:nvSpPr>
          <p:cNvPr id="115717" name="Oval 5"/>
          <p:cNvSpPr>
            <a:spLocks noChangeArrowheads="1"/>
          </p:cNvSpPr>
          <p:nvPr/>
        </p:nvSpPr>
        <p:spPr bwMode="auto">
          <a:xfrm>
            <a:off x="7705725" y="4802188"/>
            <a:ext cx="319088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6</a:t>
            </a:r>
          </a:p>
        </p:txBody>
      </p:sp>
      <p:sp>
        <p:nvSpPr>
          <p:cNvPr id="115718" name="Oval 6"/>
          <p:cNvSpPr>
            <a:spLocks noChangeArrowheads="1"/>
          </p:cNvSpPr>
          <p:nvPr/>
        </p:nvSpPr>
        <p:spPr bwMode="auto">
          <a:xfrm>
            <a:off x="5942013" y="4802188"/>
            <a:ext cx="319087" cy="32067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7</a:t>
            </a:r>
          </a:p>
        </p:txBody>
      </p:sp>
      <p:cxnSp>
        <p:nvCxnSpPr>
          <p:cNvPr id="115721" name="AutoShape 9"/>
          <p:cNvCxnSpPr>
            <a:cxnSpLocks noChangeShapeType="1"/>
            <a:stCxn id="115716" idx="3"/>
            <a:endCxn id="115718" idx="7"/>
          </p:cNvCxnSpPr>
          <p:nvPr/>
        </p:nvCxnSpPr>
        <p:spPr bwMode="auto">
          <a:xfrm flipH="1">
            <a:off x="6215063" y="4583113"/>
            <a:ext cx="727075" cy="2476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5722" name="AutoShape 10"/>
          <p:cNvCxnSpPr>
            <a:cxnSpLocks noChangeShapeType="1"/>
            <a:stCxn id="115717" idx="1"/>
            <a:endCxn id="115716" idx="5"/>
          </p:cNvCxnSpPr>
          <p:nvPr/>
        </p:nvCxnSpPr>
        <p:spPr bwMode="auto">
          <a:xfrm flipH="1" flipV="1">
            <a:off x="7167563" y="4583113"/>
            <a:ext cx="584200" cy="2571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5725" name="AutoShape 13"/>
          <p:cNvCxnSpPr>
            <a:cxnSpLocks noChangeShapeType="1"/>
            <a:stCxn id="115727" idx="7"/>
            <a:endCxn id="115718" idx="3"/>
          </p:cNvCxnSpPr>
          <p:nvPr/>
        </p:nvCxnSpPr>
        <p:spPr bwMode="auto">
          <a:xfrm flipV="1">
            <a:off x="5627688" y="5094288"/>
            <a:ext cx="360362" cy="2571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5726" name="AutoShape 14"/>
          <p:cNvCxnSpPr>
            <a:cxnSpLocks noChangeShapeType="1"/>
            <a:stCxn id="115733" idx="0"/>
            <a:endCxn id="115718" idx="5"/>
          </p:cNvCxnSpPr>
          <p:nvPr/>
        </p:nvCxnSpPr>
        <p:spPr bwMode="auto">
          <a:xfrm flipH="1" flipV="1">
            <a:off x="6215063" y="5094288"/>
            <a:ext cx="376237" cy="212725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</p:cxnSp>
      <p:sp>
        <p:nvSpPr>
          <p:cNvPr id="115727" name="Oval 15"/>
          <p:cNvSpPr>
            <a:spLocks noChangeArrowheads="1"/>
          </p:cNvSpPr>
          <p:nvPr/>
        </p:nvSpPr>
        <p:spPr bwMode="auto">
          <a:xfrm>
            <a:off x="5354638" y="5313363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9</a:t>
            </a:r>
          </a:p>
        </p:txBody>
      </p:sp>
      <p:sp>
        <p:nvSpPr>
          <p:cNvPr id="115732" name="Text Box 20"/>
          <p:cNvSpPr txBox="1">
            <a:spLocks noChangeArrowheads="1"/>
          </p:cNvSpPr>
          <p:nvPr/>
        </p:nvSpPr>
        <p:spPr bwMode="auto">
          <a:xfrm>
            <a:off x="6553200" y="4919663"/>
            <a:ext cx="38735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>
                <a:latin typeface="Times New Roman" pitchFamily="39" charset="0"/>
              </a:rPr>
              <a:t>w</a:t>
            </a:r>
          </a:p>
        </p:txBody>
      </p:sp>
      <p:sp>
        <p:nvSpPr>
          <p:cNvPr id="115733" name="Rectangle 21"/>
          <p:cNvSpPr>
            <a:spLocks noChangeAspect="1" noChangeArrowheads="1"/>
          </p:cNvSpPr>
          <p:nvPr/>
        </p:nvSpPr>
        <p:spPr bwMode="auto">
          <a:xfrm>
            <a:off x="6475413" y="5316538"/>
            <a:ext cx="230187" cy="2317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solidFill>
                <a:schemeClr val="bg1"/>
              </a:solidFill>
            </a:endParaRPr>
          </a:p>
        </p:txBody>
      </p:sp>
      <p:cxnSp>
        <p:nvCxnSpPr>
          <p:cNvPr id="115752" name="AutoShape 40"/>
          <p:cNvCxnSpPr>
            <a:cxnSpLocks noChangeShapeType="1"/>
            <a:stCxn id="115716" idx="1"/>
            <a:endCxn id="115718" idx="1"/>
          </p:cNvCxnSpPr>
          <p:nvPr/>
        </p:nvCxnSpPr>
        <p:spPr bwMode="auto">
          <a:xfrm rot="16200000" flipH="1" flipV="1">
            <a:off x="6208712" y="4097338"/>
            <a:ext cx="512763" cy="954088"/>
          </a:xfrm>
          <a:prstGeom prst="curvedConnector3">
            <a:avLst>
              <a:gd name="adj1" fmla="val -49847"/>
            </a:avLst>
          </a:prstGeom>
          <a:noFill/>
          <a:ln w="19050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Array-</a:t>
            </a:r>
            <a:r>
              <a:rPr lang="en-US" dirty="0"/>
              <a:t>based Heap Implementation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87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65788" y="1025525"/>
            <a:ext cx="49809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We can represent a heap with </a:t>
            </a:r>
            <a:r>
              <a:rPr lang="en-US" sz="2000" b="1" i="1" dirty="0" err="1">
                <a:latin typeface="Times New Roman" pitchFamily="39" charset="0"/>
              </a:rPr>
              <a:t>n</a:t>
            </a:r>
            <a:r>
              <a:rPr lang="en-US" sz="2000" dirty="0"/>
              <a:t> keys by means of </a:t>
            </a:r>
            <a:r>
              <a:rPr lang="en-US" sz="2000" dirty="0" smtClean="0"/>
              <a:t>an array of </a:t>
            </a:r>
            <a:r>
              <a:rPr lang="en-US" sz="2000" dirty="0"/>
              <a:t>length </a:t>
            </a:r>
            <a:r>
              <a:rPr lang="en-US" sz="2000" b="1" i="1" dirty="0" err="1">
                <a:latin typeface="Times New Roman" pitchFamily="39" charset="0"/>
              </a:rPr>
              <a:t>n</a:t>
            </a:r>
            <a:r>
              <a:rPr lang="en-US" sz="2000" b="1" i="1" dirty="0">
                <a:latin typeface="Times New Roman" pitchFamily="39" charset="0"/>
              </a:rPr>
              <a:t> </a:t>
            </a:r>
            <a:r>
              <a:rPr lang="en-US" sz="2000" dirty="0">
                <a:latin typeface="Symbol" pitchFamily="39" charset="2"/>
                <a:sym typeface="Symbol" pitchFamily="39" charset="2"/>
              </a:rPr>
              <a:t>+</a:t>
            </a:r>
            <a:r>
              <a:rPr lang="en-US" sz="2000" dirty="0">
                <a:latin typeface="Times New Roman" pitchFamily="39" charset="0"/>
                <a:sym typeface="Symbol" pitchFamily="39" charset="2"/>
              </a:rPr>
              <a:t> </a:t>
            </a:r>
            <a:r>
              <a:rPr lang="en-US" sz="2000" dirty="0" smtClean="0">
                <a:latin typeface="Times New Roman" pitchFamily="39" charset="0"/>
              </a:rPr>
              <a:t>1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Links between nodes are not explicitly stored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The cell at rank </a:t>
            </a:r>
            <a:r>
              <a:rPr lang="en-US" sz="2000" dirty="0" smtClean="0">
                <a:latin typeface="Times New Roman" pitchFamily="39" charset="0"/>
              </a:rPr>
              <a:t>0</a:t>
            </a:r>
            <a:r>
              <a:rPr lang="en-US" sz="2000" dirty="0" smtClean="0"/>
              <a:t> is not used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latin typeface="+mj-lt"/>
              </a:rPr>
              <a:t>The root is stored at rank 1.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For the node at rank </a:t>
            </a:r>
            <a:r>
              <a:rPr lang="en-US" sz="2000" b="1" i="1" dirty="0" err="1">
                <a:latin typeface="Times New Roman" pitchFamily="39" charset="0"/>
              </a:rPr>
              <a:t>i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1800" dirty="0"/>
              <a:t>the left child is at rank </a:t>
            </a:r>
            <a:r>
              <a:rPr lang="en-US" sz="1800" dirty="0">
                <a:latin typeface="Times New Roman" pitchFamily="39" charset="0"/>
              </a:rPr>
              <a:t>2</a:t>
            </a:r>
            <a:r>
              <a:rPr lang="en-US" sz="1800" b="1" i="1" dirty="0">
                <a:latin typeface="Times New Roman" pitchFamily="39" charset="0"/>
              </a:rPr>
              <a:t>i</a:t>
            </a:r>
            <a:endParaRPr lang="en-US" sz="1800" dirty="0">
              <a:latin typeface="Times New Roman" pitchFamily="39" charset="0"/>
            </a:endParaRPr>
          </a:p>
          <a:p>
            <a:pPr lvl="1">
              <a:lnSpc>
                <a:spcPct val="90000"/>
              </a:lnSpc>
            </a:pPr>
            <a:r>
              <a:rPr lang="en-US" sz="1800" dirty="0"/>
              <a:t>the right child is at rank </a:t>
            </a:r>
            <a:r>
              <a:rPr lang="en-US" sz="1800" dirty="0">
                <a:latin typeface="Times New Roman" pitchFamily="39" charset="0"/>
              </a:rPr>
              <a:t>2</a:t>
            </a:r>
            <a:r>
              <a:rPr lang="en-US" sz="1800" b="1" i="1" dirty="0">
                <a:latin typeface="Times New Roman" pitchFamily="39" charset="0"/>
              </a:rPr>
              <a:t>i </a:t>
            </a:r>
            <a:r>
              <a:rPr lang="en-US" sz="1800" dirty="0">
                <a:latin typeface="Symbol" pitchFamily="39" charset="2"/>
                <a:sym typeface="Symbol" pitchFamily="39" charset="2"/>
              </a:rPr>
              <a:t>+</a:t>
            </a:r>
            <a:r>
              <a:rPr lang="en-US" sz="1800" dirty="0">
                <a:latin typeface="Times New Roman" pitchFamily="39" charset="0"/>
                <a:sym typeface="Symbol" pitchFamily="39" charset="2"/>
              </a:rPr>
              <a:t> </a:t>
            </a:r>
            <a:r>
              <a:rPr lang="en-US" sz="1800" dirty="0" smtClean="0">
                <a:latin typeface="Times New Roman" pitchFamily="39" charset="0"/>
              </a:rPr>
              <a:t>1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the parent is at rank </a:t>
            </a:r>
            <a:r>
              <a:rPr lang="en-US" sz="1800" b="1" dirty="0" smtClean="0"/>
              <a:t>floor</a:t>
            </a:r>
            <a:r>
              <a:rPr lang="en-US" sz="1800" dirty="0" smtClean="0"/>
              <a:t>(i/2)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if 2i + 1 &gt; </a:t>
            </a:r>
            <a:r>
              <a:rPr lang="en-US" sz="1800" dirty="0" err="1" smtClean="0"/>
              <a:t>n</a:t>
            </a:r>
            <a:r>
              <a:rPr lang="en-US" sz="1800" dirty="0" smtClean="0"/>
              <a:t>, the node has no right child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if 2i &gt; </a:t>
            </a:r>
            <a:r>
              <a:rPr lang="en-US" sz="1800" dirty="0" err="1" smtClean="0"/>
              <a:t>n</a:t>
            </a:r>
            <a:r>
              <a:rPr lang="en-US" sz="1800" dirty="0" smtClean="0"/>
              <a:t>, the node is a leaf</a:t>
            </a:r>
          </a:p>
        </p:txBody>
      </p:sp>
      <p:sp>
        <p:nvSpPr>
          <p:cNvPr id="118789" name="Oval 5"/>
          <p:cNvSpPr>
            <a:spLocks noChangeArrowheads="1"/>
          </p:cNvSpPr>
          <p:nvPr/>
        </p:nvSpPr>
        <p:spPr bwMode="auto">
          <a:xfrm>
            <a:off x="7061200" y="1882775"/>
            <a:ext cx="376238" cy="376238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2</a:t>
            </a:r>
          </a:p>
        </p:txBody>
      </p:sp>
      <p:sp>
        <p:nvSpPr>
          <p:cNvPr id="118790" name="Oval 6"/>
          <p:cNvSpPr>
            <a:spLocks noChangeArrowheads="1"/>
          </p:cNvSpPr>
          <p:nvPr/>
        </p:nvSpPr>
        <p:spPr bwMode="auto">
          <a:xfrm>
            <a:off x="8015288" y="2486025"/>
            <a:ext cx="376237" cy="376238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6</a:t>
            </a:r>
          </a:p>
        </p:txBody>
      </p:sp>
      <p:sp>
        <p:nvSpPr>
          <p:cNvPr id="118791" name="Oval 7"/>
          <p:cNvSpPr>
            <a:spLocks noChangeArrowheads="1"/>
          </p:cNvSpPr>
          <p:nvPr/>
        </p:nvSpPr>
        <p:spPr bwMode="auto">
          <a:xfrm>
            <a:off x="5937250" y="2486025"/>
            <a:ext cx="376238" cy="376238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5</a:t>
            </a:r>
          </a:p>
        </p:txBody>
      </p:sp>
      <p:sp>
        <p:nvSpPr>
          <p:cNvPr id="118792" name="Oval 8"/>
          <p:cNvSpPr>
            <a:spLocks noChangeArrowheads="1"/>
          </p:cNvSpPr>
          <p:nvPr/>
        </p:nvSpPr>
        <p:spPr bwMode="auto">
          <a:xfrm>
            <a:off x="6630988" y="3087688"/>
            <a:ext cx="376237" cy="376237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7</a:t>
            </a:r>
          </a:p>
        </p:txBody>
      </p:sp>
      <p:cxnSp>
        <p:nvCxnSpPr>
          <p:cNvPr id="118797" name="AutoShape 13"/>
          <p:cNvCxnSpPr>
            <a:cxnSpLocks noChangeShapeType="1"/>
            <a:stCxn id="118789" idx="3"/>
            <a:endCxn id="118791" idx="7"/>
          </p:cNvCxnSpPr>
          <p:nvPr/>
        </p:nvCxnSpPr>
        <p:spPr bwMode="auto">
          <a:xfrm flipH="1">
            <a:off x="6259513" y="2214563"/>
            <a:ext cx="855662" cy="3159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8798" name="AutoShape 14"/>
          <p:cNvCxnSpPr>
            <a:cxnSpLocks noChangeShapeType="1"/>
            <a:stCxn id="118790" idx="1"/>
            <a:endCxn id="118789" idx="5"/>
          </p:cNvCxnSpPr>
          <p:nvPr/>
        </p:nvCxnSpPr>
        <p:spPr bwMode="auto">
          <a:xfrm flipH="1" flipV="1">
            <a:off x="7381875" y="2214563"/>
            <a:ext cx="688975" cy="3159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8803" name="AutoShape 19"/>
          <p:cNvCxnSpPr>
            <a:cxnSpLocks noChangeShapeType="1"/>
            <a:stCxn id="118805" idx="7"/>
            <a:endCxn id="118791" idx="3"/>
          </p:cNvCxnSpPr>
          <p:nvPr/>
        </p:nvCxnSpPr>
        <p:spPr bwMode="auto">
          <a:xfrm flipV="1">
            <a:off x="5567363" y="2816225"/>
            <a:ext cx="425450" cy="3175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8804" name="AutoShape 20"/>
          <p:cNvCxnSpPr>
            <a:cxnSpLocks noChangeShapeType="1"/>
            <a:stCxn id="118792" idx="1"/>
            <a:endCxn id="118791" idx="5"/>
          </p:cNvCxnSpPr>
          <p:nvPr/>
        </p:nvCxnSpPr>
        <p:spPr bwMode="auto">
          <a:xfrm flipH="1" flipV="1">
            <a:off x="6259513" y="2816225"/>
            <a:ext cx="427037" cy="3175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18805" name="Oval 21"/>
          <p:cNvSpPr>
            <a:spLocks noChangeArrowheads="1"/>
          </p:cNvSpPr>
          <p:nvPr/>
        </p:nvSpPr>
        <p:spPr bwMode="auto">
          <a:xfrm>
            <a:off x="5246688" y="3087688"/>
            <a:ext cx="376237" cy="376237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9</a:t>
            </a: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5257800" y="4473575"/>
            <a:ext cx="3429000" cy="936625"/>
            <a:chOff x="3216" y="2736"/>
            <a:chExt cx="2304" cy="629"/>
          </a:xfrm>
        </p:grpSpPr>
        <p:sp>
          <p:nvSpPr>
            <p:cNvPr id="118813" name="Rectangle 29"/>
            <p:cNvSpPr>
              <a:spLocks noChangeArrowheads="1"/>
            </p:cNvSpPr>
            <p:nvPr/>
          </p:nvSpPr>
          <p:spPr bwMode="auto">
            <a:xfrm>
              <a:off x="3216" y="2736"/>
              <a:ext cx="384" cy="384"/>
            </a:xfrm>
            <a:prstGeom prst="rect">
              <a:avLst/>
            </a:prstGeom>
            <a:solidFill>
              <a:srgbClr val="F8F0D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14" name="Rectangle 30"/>
            <p:cNvSpPr>
              <a:spLocks noChangeArrowheads="1"/>
            </p:cNvSpPr>
            <p:nvPr/>
          </p:nvSpPr>
          <p:spPr bwMode="auto">
            <a:xfrm>
              <a:off x="3600" y="2736"/>
              <a:ext cx="384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solidFill>
                    <a:srgbClr val="FBEFD2"/>
                  </a:solidFill>
                  <a:latin typeface="Times New Roman" pitchFamily="39" charset="0"/>
                </a:rPr>
                <a:t>2</a:t>
              </a:r>
            </a:p>
          </p:txBody>
        </p:sp>
        <p:sp>
          <p:nvSpPr>
            <p:cNvPr id="118815" name="Rectangle 31"/>
            <p:cNvSpPr>
              <a:spLocks noChangeArrowheads="1"/>
            </p:cNvSpPr>
            <p:nvPr/>
          </p:nvSpPr>
          <p:spPr bwMode="auto">
            <a:xfrm>
              <a:off x="3984" y="2736"/>
              <a:ext cx="384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FBEFD2"/>
                  </a:solidFill>
                  <a:latin typeface="Times New Roman" pitchFamily="39" charset="0"/>
                </a:rPr>
                <a:t>5</a:t>
              </a:r>
            </a:p>
          </p:txBody>
        </p:sp>
        <p:sp>
          <p:nvSpPr>
            <p:cNvPr id="118816" name="Rectangle 32"/>
            <p:cNvSpPr>
              <a:spLocks noChangeArrowheads="1"/>
            </p:cNvSpPr>
            <p:nvPr/>
          </p:nvSpPr>
          <p:spPr bwMode="auto">
            <a:xfrm>
              <a:off x="4368" y="2736"/>
              <a:ext cx="384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FBEFD2"/>
                  </a:solidFill>
                  <a:latin typeface="Times New Roman" pitchFamily="39" charset="0"/>
                </a:rPr>
                <a:t>6</a:t>
              </a:r>
            </a:p>
          </p:txBody>
        </p:sp>
        <p:sp>
          <p:nvSpPr>
            <p:cNvPr id="118817" name="Rectangle 33"/>
            <p:cNvSpPr>
              <a:spLocks noChangeArrowheads="1"/>
            </p:cNvSpPr>
            <p:nvPr/>
          </p:nvSpPr>
          <p:spPr bwMode="auto">
            <a:xfrm>
              <a:off x="4752" y="2736"/>
              <a:ext cx="384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FBEFD2"/>
                  </a:solidFill>
                  <a:latin typeface="Times New Roman" pitchFamily="39" charset="0"/>
                </a:rPr>
                <a:t>9</a:t>
              </a:r>
            </a:p>
          </p:txBody>
        </p:sp>
        <p:sp>
          <p:nvSpPr>
            <p:cNvPr id="118818" name="Rectangle 34"/>
            <p:cNvSpPr>
              <a:spLocks noChangeArrowheads="1"/>
            </p:cNvSpPr>
            <p:nvPr/>
          </p:nvSpPr>
          <p:spPr bwMode="auto">
            <a:xfrm>
              <a:off x="5136" y="2736"/>
              <a:ext cx="384" cy="38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FBEFD2"/>
                  </a:solidFill>
                  <a:latin typeface="Times New Roman" pitchFamily="39" charset="0"/>
                </a:rPr>
                <a:t>7</a:t>
              </a:r>
            </a:p>
          </p:txBody>
        </p:sp>
        <p:sp>
          <p:nvSpPr>
            <p:cNvPr id="118821" name="Rectangle 37"/>
            <p:cNvSpPr>
              <a:spLocks noChangeArrowheads="1"/>
            </p:cNvSpPr>
            <p:nvPr/>
          </p:nvSpPr>
          <p:spPr bwMode="auto">
            <a:xfrm>
              <a:off x="3696" y="3120"/>
              <a:ext cx="185" cy="24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Times New Roman" pitchFamily="39" charset="0"/>
                </a:rPr>
                <a:t>1</a:t>
              </a:r>
              <a:endParaRPr lang="en-US"/>
            </a:p>
          </p:txBody>
        </p:sp>
        <p:sp>
          <p:nvSpPr>
            <p:cNvPr id="118822" name="Rectangle 38"/>
            <p:cNvSpPr>
              <a:spLocks noChangeArrowheads="1"/>
            </p:cNvSpPr>
            <p:nvPr/>
          </p:nvSpPr>
          <p:spPr bwMode="auto">
            <a:xfrm>
              <a:off x="4080" y="3120"/>
              <a:ext cx="185" cy="24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Times New Roman" pitchFamily="39" charset="0"/>
                </a:rPr>
                <a:t>2</a:t>
              </a:r>
              <a:endParaRPr lang="en-US"/>
            </a:p>
          </p:txBody>
        </p:sp>
        <p:sp>
          <p:nvSpPr>
            <p:cNvPr id="118823" name="Rectangle 39"/>
            <p:cNvSpPr>
              <a:spLocks noChangeArrowheads="1"/>
            </p:cNvSpPr>
            <p:nvPr/>
          </p:nvSpPr>
          <p:spPr bwMode="auto">
            <a:xfrm>
              <a:off x="4464" y="3120"/>
              <a:ext cx="185" cy="24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Times New Roman" pitchFamily="39" charset="0"/>
                </a:rPr>
                <a:t>3</a:t>
              </a:r>
              <a:endParaRPr lang="en-US"/>
            </a:p>
          </p:txBody>
        </p:sp>
        <p:sp>
          <p:nvSpPr>
            <p:cNvPr id="118824" name="Rectangle 40"/>
            <p:cNvSpPr>
              <a:spLocks noChangeArrowheads="1"/>
            </p:cNvSpPr>
            <p:nvPr/>
          </p:nvSpPr>
          <p:spPr bwMode="auto">
            <a:xfrm>
              <a:off x="4848" y="3120"/>
              <a:ext cx="185" cy="24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Times New Roman" pitchFamily="39" charset="0"/>
                </a:rPr>
                <a:t>4</a:t>
              </a:r>
              <a:endParaRPr lang="en-US"/>
            </a:p>
          </p:txBody>
        </p:sp>
        <p:sp>
          <p:nvSpPr>
            <p:cNvPr id="118825" name="Rectangle 41"/>
            <p:cNvSpPr>
              <a:spLocks noChangeArrowheads="1"/>
            </p:cNvSpPr>
            <p:nvPr/>
          </p:nvSpPr>
          <p:spPr bwMode="auto">
            <a:xfrm>
              <a:off x="5232" y="3120"/>
              <a:ext cx="185" cy="24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Times New Roman" pitchFamily="39" charset="0"/>
                </a:rPr>
                <a:t>5</a:t>
              </a:r>
              <a:endParaRPr lang="en-US"/>
            </a:p>
          </p:txBody>
        </p:sp>
        <p:sp>
          <p:nvSpPr>
            <p:cNvPr id="118826" name="Rectangle 42"/>
            <p:cNvSpPr>
              <a:spLocks noChangeArrowheads="1"/>
            </p:cNvSpPr>
            <p:nvPr/>
          </p:nvSpPr>
          <p:spPr bwMode="auto">
            <a:xfrm>
              <a:off x="3312" y="3120"/>
              <a:ext cx="185" cy="24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Times New Roman" pitchFamily="39" charset="0"/>
                </a:rPr>
                <a:t>0</a:t>
              </a: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42900" y="876561"/>
            <a:ext cx="954596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Iterable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25853" y="1514452"/>
            <a:ext cx="1198277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Collection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28805" y="2321797"/>
            <a:ext cx="1198277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Collection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7086" y="2472931"/>
            <a:ext cx="877727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Queue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278595" y="2319056"/>
            <a:ext cx="543876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5" idx="2"/>
            <a:endCxn id="7" idx="0"/>
          </p:cNvCxnSpPr>
          <p:nvPr/>
        </p:nvCxnSpPr>
        <p:spPr bwMode="auto">
          <a:xfrm rot="16200000" flipH="1">
            <a:off x="4588316" y="1377775"/>
            <a:ext cx="268559" cy="47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19" name="Straight Arrow Connector 18"/>
          <p:cNvCxnSpPr>
            <a:stCxn id="7" idx="2"/>
            <a:endCxn id="9" idx="0"/>
          </p:cNvCxnSpPr>
          <p:nvPr/>
        </p:nvCxnSpPr>
        <p:spPr bwMode="auto">
          <a:xfrm rot="5400000">
            <a:off x="2345898" y="93836"/>
            <a:ext cx="589147" cy="41690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27" name="Straight Arrow Connector 26"/>
          <p:cNvCxnSpPr>
            <a:stCxn id="7" idx="2"/>
            <a:endCxn id="13" idx="0"/>
          </p:cNvCxnSpPr>
          <p:nvPr/>
        </p:nvCxnSpPr>
        <p:spPr bwMode="auto">
          <a:xfrm rot="16200000" flipH="1">
            <a:off x="6420126" y="188649"/>
            <a:ext cx="435272" cy="38255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33" name="Straight Arrow Connector 32"/>
          <p:cNvCxnSpPr>
            <a:stCxn id="8" idx="0"/>
            <a:endCxn id="7" idx="2"/>
          </p:cNvCxnSpPr>
          <p:nvPr/>
        </p:nvCxnSpPr>
        <p:spPr bwMode="auto">
          <a:xfrm rot="16200000" flipV="1">
            <a:off x="4507462" y="2101315"/>
            <a:ext cx="438013" cy="29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>
            <a:stCxn id="60" idx="0"/>
            <a:endCxn id="8" idx="2"/>
          </p:cNvCxnSpPr>
          <p:nvPr/>
        </p:nvCxnSpPr>
        <p:spPr bwMode="auto">
          <a:xfrm rot="16200000" flipV="1">
            <a:off x="5391849" y="2304223"/>
            <a:ext cx="103848" cy="143165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2041400" y="3152504"/>
            <a:ext cx="1044176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Queue</a:t>
            </a:r>
            <a:endParaRPr lang="en-US" dirty="0"/>
          </a:p>
        </p:txBody>
      </p:sp>
      <p:cxnSp>
        <p:nvCxnSpPr>
          <p:cNvPr id="43" name="Straight Arrow Connector 42"/>
          <p:cNvCxnSpPr>
            <a:stCxn id="41" idx="0"/>
            <a:endCxn id="8" idx="2"/>
          </p:cNvCxnSpPr>
          <p:nvPr/>
        </p:nvCxnSpPr>
        <p:spPr bwMode="auto">
          <a:xfrm rot="5400000" flipH="1" flipV="1">
            <a:off x="3553528" y="1978088"/>
            <a:ext cx="184376" cy="21644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>
            <a:stCxn id="9" idx="2"/>
            <a:endCxn id="41" idx="0"/>
          </p:cNvCxnSpPr>
          <p:nvPr/>
        </p:nvCxnSpPr>
        <p:spPr bwMode="auto">
          <a:xfrm rot="16200000" flipH="1">
            <a:off x="1404599" y="1993614"/>
            <a:ext cx="310241" cy="20075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2114517" y="4149386"/>
            <a:ext cx="902861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Priority</a:t>
            </a:r>
          </a:p>
          <a:p>
            <a:pPr algn="ctr"/>
            <a:r>
              <a:rPr lang="en-US" dirty="0" smtClean="0"/>
              <a:t>Queue</a:t>
            </a:r>
            <a:endParaRPr lang="en-US" dirty="0"/>
          </a:p>
        </p:txBody>
      </p:sp>
      <p:cxnSp>
        <p:nvCxnSpPr>
          <p:cNvPr id="52" name="Straight Arrow Connector 51"/>
          <p:cNvCxnSpPr>
            <a:stCxn id="50" idx="0"/>
            <a:endCxn id="41" idx="2"/>
          </p:cNvCxnSpPr>
          <p:nvPr/>
        </p:nvCxnSpPr>
        <p:spPr bwMode="auto">
          <a:xfrm rot="16200000" flipV="1">
            <a:off x="2389443" y="3972881"/>
            <a:ext cx="350551" cy="24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6071201" y="4467734"/>
            <a:ext cx="748986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Array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58" name="Straight Arrow Connector 57"/>
          <p:cNvCxnSpPr>
            <a:stCxn id="54" idx="0"/>
            <a:endCxn id="13" idx="2"/>
          </p:cNvCxnSpPr>
          <p:nvPr/>
        </p:nvCxnSpPr>
        <p:spPr bwMode="auto">
          <a:xfrm rot="5400000" flipH="1" flipV="1">
            <a:off x="6608440" y="2525642"/>
            <a:ext cx="1779346" cy="21048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5637514" y="3071976"/>
            <a:ext cx="1044176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62" name="Straight Arrow Connector 61"/>
          <p:cNvCxnSpPr>
            <a:stCxn id="60" idx="0"/>
            <a:endCxn id="13" idx="2"/>
          </p:cNvCxnSpPr>
          <p:nvPr/>
        </p:nvCxnSpPr>
        <p:spPr bwMode="auto">
          <a:xfrm rot="5400000" flipH="1" flipV="1">
            <a:off x="7163273" y="1684717"/>
            <a:ext cx="383588" cy="23909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4" idx="0"/>
            <a:endCxn id="60" idx="2"/>
          </p:cNvCxnSpPr>
          <p:nvPr/>
        </p:nvCxnSpPr>
        <p:spPr bwMode="auto">
          <a:xfrm rot="16200000" flipV="1">
            <a:off x="5927935" y="3949975"/>
            <a:ext cx="749427" cy="2860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7215669" y="4395263"/>
            <a:ext cx="851891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Vector</a:t>
            </a:r>
            <a:endParaRPr lang="en-US" dirty="0"/>
          </a:p>
        </p:txBody>
      </p:sp>
      <p:cxnSp>
        <p:nvCxnSpPr>
          <p:cNvPr id="67" name="Straight Arrow Connector 66"/>
          <p:cNvCxnSpPr>
            <a:stCxn id="65" idx="0"/>
            <a:endCxn id="13" idx="2"/>
          </p:cNvCxnSpPr>
          <p:nvPr/>
        </p:nvCxnSpPr>
        <p:spPr bwMode="auto">
          <a:xfrm rot="5400000" flipH="1" flipV="1">
            <a:off x="7242637" y="3087367"/>
            <a:ext cx="1706875" cy="9089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65" idx="0"/>
            <a:endCxn id="60" idx="2"/>
          </p:cNvCxnSpPr>
          <p:nvPr/>
        </p:nvCxnSpPr>
        <p:spPr bwMode="auto">
          <a:xfrm rot="16200000" flipV="1">
            <a:off x="6562131" y="3315778"/>
            <a:ext cx="676956" cy="14820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0" name="TextBox 69"/>
          <p:cNvSpPr txBox="1"/>
          <p:nvPr/>
        </p:nvSpPr>
        <p:spPr>
          <a:xfrm>
            <a:off x="7263892" y="4977806"/>
            <a:ext cx="761972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cxnSp>
        <p:nvCxnSpPr>
          <p:cNvPr id="72" name="Straight Arrow Connector 71"/>
          <p:cNvCxnSpPr>
            <a:stCxn id="70" idx="0"/>
            <a:endCxn id="65" idx="2"/>
          </p:cNvCxnSpPr>
          <p:nvPr/>
        </p:nvCxnSpPr>
        <p:spPr bwMode="auto">
          <a:xfrm rot="16200000" flipV="1">
            <a:off x="7536642" y="4869569"/>
            <a:ext cx="213211" cy="32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7" name="TextBox 176"/>
          <p:cNvSpPr txBox="1"/>
          <p:nvPr/>
        </p:nvSpPr>
        <p:spPr>
          <a:xfrm>
            <a:off x="4268385" y="5761923"/>
            <a:ext cx="864878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Linked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sp>
        <p:nvSpPr>
          <p:cNvPr id="178" name="TextBox 177"/>
          <p:cNvSpPr txBox="1"/>
          <p:nvPr/>
        </p:nvSpPr>
        <p:spPr>
          <a:xfrm>
            <a:off x="4560312" y="4201361"/>
            <a:ext cx="1275597" cy="923330"/>
          </a:xfrm>
          <a:prstGeom prst="rect">
            <a:avLst/>
          </a:prstGeom>
          <a:solidFill>
            <a:srgbClr val="E78FE7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Sequential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186" name="Straight Arrow Connector 185"/>
          <p:cNvCxnSpPr>
            <a:stCxn id="177" idx="0"/>
            <a:endCxn id="178" idx="2"/>
          </p:cNvCxnSpPr>
          <p:nvPr/>
        </p:nvCxnSpPr>
        <p:spPr bwMode="auto">
          <a:xfrm rot="5400000" flipH="1" flipV="1">
            <a:off x="4630851" y="5194664"/>
            <a:ext cx="637232" cy="4972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8" name="Straight Arrow Connector 187"/>
          <p:cNvCxnSpPr>
            <a:stCxn id="178" idx="0"/>
            <a:endCxn id="60" idx="2"/>
          </p:cNvCxnSpPr>
          <p:nvPr/>
        </p:nvCxnSpPr>
        <p:spPr bwMode="auto">
          <a:xfrm rot="5400000" flipH="1" flipV="1">
            <a:off x="5437329" y="3479089"/>
            <a:ext cx="483054" cy="9614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826346" y="974917"/>
            <a:ext cx="184666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999733" y="972798"/>
            <a:ext cx="1082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Interface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825633" y="1415554"/>
            <a:ext cx="184666" cy="369332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999020" y="1413435"/>
            <a:ext cx="1685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Abstract Class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824920" y="1838175"/>
            <a:ext cx="184666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998307" y="1836056"/>
            <a:ext cx="761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</a:t>
            </a:r>
            <a:endParaRPr lang="en-US" dirty="0"/>
          </a:p>
        </p:txBody>
      </p:sp>
      <p:cxnSp>
        <p:nvCxnSpPr>
          <p:cNvPr id="77" name="Elbow Connector 76"/>
          <p:cNvCxnSpPr>
            <a:stCxn id="177" idx="0"/>
            <a:endCxn id="9" idx="2"/>
          </p:cNvCxnSpPr>
          <p:nvPr/>
        </p:nvCxnSpPr>
        <p:spPr bwMode="auto">
          <a:xfrm rot="16200000" flipV="1">
            <a:off x="1168557" y="2229656"/>
            <a:ext cx="2919660" cy="4144874"/>
          </a:xfrm>
          <a:prstGeom prst="bentConnector3">
            <a:avLst>
              <a:gd name="adj1" fmla="val 623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Elbow Connector 79"/>
          <p:cNvCxnSpPr>
            <a:stCxn id="177" idx="0"/>
            <a:endCxn id="13" idx="2"/>
          </p:cNvCxnSpPr>
          <p:nvPr/>
        </p:nvCxnSpPr>
        <p:spPr bwMode="auto">
          <a:xfrm rot="5400000" flipH="1" flipV="1">
            <a:off x="5088911" y="2300302"/>
            <a:ext cx="3073535" cy="3849709"/>
          </a:xfrm>
          <a:prstGeom prst="bentConnector3">
            <a:avLst>
              <a:gd name="adj1" fmla="val 587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Title 3"/>
          <p:cNvSpPr>
            <a:spLocks noGrp="1"/>
          </p:cNvSpPr>
          <p:nvPr>
            <p:ph type="title"/>
          </p:nvPr>
        </p:nvSpPr>
        <p:spPr>
          <a:xfrm>
            <a:off x="457200" y="135112"/>
            <a:ext cx="8229600" cy="576472"/>
          </a:xfrm>
        </p:spPr>
        <p:txBody>
          <a:bodyPr/>
          <a:lstStyle/>
          <a:p>
            <a:r>
              <a:rPr lang="en-US" sz="2400" dirty="0" smtClean="0"/>
              <a:t>The Java Collections Framework (Ordered Data Types)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Constructing a Heap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heap can be constructed by iteratively inserting entries:  </a:t>
            </a:r>
            <a:r>
              <a:rPr lang="en-US" dirty="0" smtClean="0">
                <a:hlinkClick r:id="rId3"/>
              </a:rPr>
              <a:t>example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What is the running time?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Can we do better?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539377"/>
              </p:ext>
            </p:extLst>
          </p:nvPr>
        </p:nvGraphicFramePr>
        <p:xfrm>
          <a:off x="938594" y="2599388"/>
          <a:ext cx="3247134" cy="9991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4" imgW="1485900" imgH="457200" progId="Equation.DSMT4">
                  <p:embed/>
                </p:oleObj>
              </mc:Choice>
              <mc:Fallback>
                <p:oleObj name="Equation" r:id="rId4" imgW="14859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38594" y="2599388"/>
                        <a:ext cx="3247134" cy="9991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5679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50007" y="1676400"/>
            <a:ext cx="4474393" cy="4267200"/>
          </a:xfrm>
        </p:spPr>
        <p:txBody>
          <a:bodyPr/>
          <a:lstStyle/>
          <a:p>
            <a:r>
              <a:rPr lang="en-US" sz="2400" dirty="0"/>
              <a:t>We can construct a heap storing </a:t>
            </a:r>
            <a:r>
              <a:rPr lang="en-US" sz="2400" b="1" i="1" dirty="0" err="1">
                <a:latin typeface="Times New Roman" pitchFamily="39" charset="0"/>
              </a:rPr>
              <a:t>n</a:t>
            </a:r>
            <a:r>
              <a:rPr lang="en-US" sz="2400" dirty="0" smtClean="0"/>
              <a:t> keys using </a:t>
            </a:r>
            <a:r>
              <a:rPr lang="en-US" sz="2400" dirty="0"/>
              <a:t>a bottom-up construction with </a:t>
            </a:r>
            <a:r>
              <a:rPr lang="en-US" sz="2400" dirty="0">
                <a:latin typeface="Times New Roman" pitchFamily="39" charset="0"/>
              </a:rPr>
              <a:t>log </a:t>
            </a:r>
            <a:r>
              <a:rPr lang="en-US" sz="2400" b="1" i="1" dirty="0" err="1">
                <a:latin typeface="Times New Roman" pitchFamily="39" charset="0"/>
              </a:rPr>
              <a:t>n</a:t>
            </a:r>
            <a:r>
              <a:rPr lang="en-US" sz="2400" dirty="0"/>
              <a:t> phases</a:t>
            </a:r>
          </a:p>
          <a:p>
            <a:r>
              <a:rPr lang="en-US" sz="2400" dirty="0"/>
              <a:t>In phase </a:t>
            </a:r>
            <a:r>
              <a:rPr lang="en-US" sz="2400" b="1" i="1" dirty="0" err="1">
                <a:latin typeface="Times New Roman" pitchFamily="39" charset="0"/>
              </a:rPr>
              <a:t>i</a:t>
            </a:r>
            <a:r>
              <a:rPr lang="en-US" sz="2400" dirty="0"/>
              <a:t>,</a:t>
            </a:r>
            <a:r>
              <a:rPr lang="en-US" sz="2400" dirty="0" smtClean="0"/>
              <a:t> each pair </a:t>
            </a:r>
            <a:r>
              <a:rPr lang="en-US" sz="2400" dirty="0"/>
              <a:t>of heaps with </a:t>
            </a:r>
            <a:r>
              <a:rPr lang="en-US" sz="2400" dirty="0">
                <a:latin typeface="Times New Roman" pitchFamily="39" charset="0"/>
              </a:rPr>
              <a:t>2</a:t>
            </a:r>
            <a:r>
              <a:rPr lang="en-US" sz="2400" b="1" i="1" baseline="30000" dirty="0">
                <a:latin typeface="Times New Roman" pitchFamily="39" charset="0"/>
              </a:rPr>
              <a:t>i </a:t>
            </a:r>
            <a:r>
              <a:rPr lang="en-US" sz="2400" dirty="0">
                <a:latin typeface="Symbol" pitchFamily="39" charset="2"/>
              </a:rPr>
              <a:t>-</a:t>
            </a:r>
            <a:r>
              <a:rPr lang="en-US" sz="2400" dirty="0">
                <a:latin typeface="Times New Roman" pitchFamily="39" charset="0"/>
              </a:rPr>
              <a:t>1</a:t>
            </a:r>
            <a:r>
              <a:rPr lang="en-US" sz="2400" dirty="0"/>
              <a:t> keys</a:t>
            </a:r>
            <a:r>
              <a:rPr lang="en-US" sz="2400" dirty="0" smtClean="0"/>
              <a:t> are </a:t>
            </a:r>
            <a:r>
              <a:rPr lang="en-US" sz="2400" dirty="0"/>
              <a:t>merged </a:t>
            </a:r>
            <a:r>
              <a:rPr lang="en-US" sz="2400" dirty="0" smtClean="0"/>
              <a:t>with an additional node into a heap </a:t>
            </a:r>
            <a:r>
              <a:rPr lang="en-US" sz="2400" dirty="0"/>
              <a:t>with </a:t>
            </a:r>
            <a:r>
              <a:rPr lang="en-US" sz="2400" dirty="0">
                <a:latin typeface="Times New Roman" pitchFamily="39" charset="0"/>
              </a:rPr>
              <a:t>2</a:t>
            </a:r>
            <a:r>
              <a:rPr lang="en-US" sz="2400" b="1" i="1" baseline="30000" dirty="0">
                <a:latin typeface="Times New Roman" pitchFamily="39" charset="0"/>
              </a:rPr>
              <a:t>i</a:t>
            </a:r>
            <a:r>
              <a:rPr lang="en-US" sz="2400" baseline="30000" dirty="0">
                <a:latin typeface="Symbol" pitchFamily="39" charset="2"/>
              </a:rPr>
              <a:t>+</a:t>
            </a:r>
            <a:r>
              <a:rPr lang="en-US" sz="2400" baseline="30000" dirty="0">
                <a:latin typeface="Times New Roman" pitchFamily="39" charset="0"/>
              </a:rPr>
              <a:t>1</a:t>
            </a:r>
            <a:r>
              <a:rPr lang="en-US" sz="2400" dirty="0">
                <a:latin typeface="Symbol" pitchFamily="39" charset="2"/>
              </a:rPr>
              <a:t>-</a:t>
            </a:r>
            <a:r>
              <a:rPr lang="en-US" sz="2400" dirty="0">
                <a:latin typeface="Times New Roman" pitchFamily="39" charset="0"/>
              </a:rPr>
              <a:t>1</a:t>
            </a:r>
            <a:r>
              <a:rPr lang="en-US" sz="2400" dirty="0"/>
              <a:t> keys</a:t>
            </a:r>
          </a:p>
        </p:txBody>
      </p:sp>
      <p:sp>
        <p:nvSpPr>
          <p:cNvPr id="119814" name="Rectangle 6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4800600" y="1676400"/>
            <a:ext cx="3962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39" charset="2"/>
              <a:buBlip>
                <a:blip r:embed="rId2"/>
              </a:buBlip>
            </a:pPr>
            <a:endParaRPr lang="en-US"/>
          </a:p>
        </p:txBody>
      </p:sp>
      <p:sp>
        <p:nvSpPr>
          <p:cNvPr id="119816" name="Rectangle 8"/>
          <p:cNvSpPr>
            <a:spLocks noGrp="1" noChangeArrowheads="1"/>
          </p:cNvSpPr>
          <p:nvPr>
            <p:ph type="title"/>
          </p:nvPr>
        </p:nvSpPr>
        <p:spPr>
          <a:xfrm>
            <a:off x="1109613" y="304800"/>
            <a:ext cx="6934200" cy="375250"/>
          </a:xfrm>
        </p:spPr>
        <p:txBody>
          <a:bodyPr/>
          <a:lstStyle/>
          <a:p>
            <a:r>
              <a:rPr lang="en-US" dirty="0"/>
              <a:t>Bottom-up Heap Construction</a:t>
            </a:r>
            <a:r>
              <a:rPr lang="en-US" dirty="0" smtClean="0"/>
              <a:t> </a:t>
            </a:r>
            <a:endParaRPr lang="en-US" dirty="0"/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5357813" y="2209800"/>
            <a:ext cx="2514600" cy="838200"/>
            <a:chOff x="3360" y="1392"/>
            <a:chExt cx="1584" cy="528"/>
          </a:xfrm>
        </p:grpSpPr>
        <p:sp>
          <p:nvSpPr>
            <p:cNvPr id="119817" name="AutoShape 9"/>
            <p:cNvSpPr>
              <a:spLocks noChangeArrowheads="1"/>
            </p:cNvSpPr>
            <p:nvPr/>
          </p:nvSpPr>
          <p:spPr bwMode="auto">
            <a:xfrm>
              <a:off x="3360" y="1392"/>
              <a:ext cx="624" cy="52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sz="2000">
                  <a:solidFill>
                    <a:srgbClr val="FBEFD2"/>
                  </a:solidFill>
                  <a:latin typeface="Times New Roman" pitchFamily="39" charset="0"/>
                </a:rPr>
                <a:t>2</a:t>
              </a:r>
              <a:r>
                <a:rPr lang="en-US" sz="2000" b="1" i="1" baseline="30000">
                  <a:solidFill>
                    <a:srgbClr val="FBEFD2"/>
                  </a:solidFill>
                  <a:latin typeface="Times New Roman" pitchFamily="39" charset="0"/>
                </a:rPr>
                <a:t>i </a:t>
              </a:r>
              <a:r>
                <a:rPr lang="en-US" sz="2000">
                  <a:solidFill>
                    <a:srgbClr val="FBEFD2"/>
                  </a:solidFill>
                  <a:latin typeface="Symbol" pitchFamily="39" charset="2"/>
                </a:rPr>
                <a:t>-</a:t>
              </a:r>
              <a:r>
                <a:rPr lang="en-US" sz="2000">
                  <a:solidFill>
                    <a:srgbClr val="FBEFD2"/>
                  </a:solidFill>
                  <a:latin typeface="Times New Roman" pitchFamily="39" charset="0"/>
                </a:rPr>
                <a:t>1</a:t>
              </a:r>
            </a:p>
          </p:txBody>
        </p:sp>
        <p:sp>
          <p:nvSpPr>
            <p:cNvPr id="119818" name="AutoShape 10"/>
            <p:cNvSpPr>
              <a:spLocks noChangeArrowheads="1"/>
            </p:cNvSpPr>
            <p:nvPr/>
          </p:nvSpPr>
          <p:spPr bwMode="auto">
            <a:xfrm>
              <a:off x="4320" y="1392"/>
              <a:ext cx="624" cy="52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sz="2000">
                  <a:solidFill>
                    <a:srgbClr val="FBEFD2"/>
                  </a:solidFill>
                  <a:latin typeface="Times New Roman" pitchFamily="39" charset="0"/>
                </a:rPr>
                <a:t>2</a:t>
              </a:r>
              <a:r>
                <a:rPr lang="en-US" sz="2000" b="1" i="1" baseline="30000">
                  <a:solidFill>
                    <a:srgbClr val="FBEFD2"/>
                  </a:solidFill>
                  <a:latin typeface="Times New Roman" pitchFamily="39" charset="0"/>
                </a:rPr>
                <a:t>i </a:t>
              </a:r>
              <a:r>
                <a:rPr lang="en-US" sz="2000">
                  <a:solidFill>
                    <a:srgbClr val="FBEFD2"/>
                  </a:solidFill>
                  <a:latin typeface="Symbol" pitchFamily="39" charset="2"/>
                </a:rPr>
                <a:t>-</a:t>
              </a:r>
              <a:r>
                <a:rPr lang="en-US" sz="2000">
                  <a:solidFill>
                    <a:srgbClr val="FBEFD2"/>
                  </a:solidFill>
                  <a:latin typeface="Times New Roman" pitchFamily="39" charset="0"/>
                </a:rPr>
                <a:t>1</a:t>
              </a:r>
            </a:p>
          </p:txBody>
        </p:sp>
      </p:grpSp>
      <p:sp>
        <p:nvSpPr>
          <p:cNvPr id="119826" name="AutoShape 18"/>
          <p:cNvSpPr>
            <a:spLocks noChangeArrowheads="1"/>
          </p:cNvSpPr>
          <p:nvPr/>
        </p:nvSpPr>
        <p:spPr bwMode="auto">
          <a:xfrm>
            <a:off x="6424613" y="3429000"/>
            <a:ext cx="381000" cy="381000"/>
          </a:xfrm>
          <a:prstGeom prst="downArrow">
            <a:avLst>
              <a:gd name="adj1" fmla="val 50000"/>
              <a:gd name="adj2" fmla="val 25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29" name="Freeform 21"/>
          <p:cNvSpPr>
            <a:spLocks/>
          </p:cNvSpPr>
          <p:nvPr/>
        </p:nvSpPr>
        <p:spPr bwMode="auto">
          <a:xfrm>
            <a:off x="4773613" y="4191000"/>
            <a:ext cx="3684587" cy="1771650"/>
          </a:xfrm>
          <a:custGeom>
            <a:avLst/>
            <a:gdLst/>
            <a:ahLst/>
            <a:cxnLst>
              <a:cxn ang="0">
                <a:pos x="857" y="147"/>
              </a:cxn>
              <a:cxn ang="0">
                <a:pos x="210" y="981"/>
              </a:cxn>
              <a:cxn ang="0">
                <a:pos x="2119" y="975"/>
              </a:cxn>
              <a:cxn ang="0">
                <a:pos x="1424" y="138"/>
              </a:cxn>
              <a:cxn ang="0">
                <a:pos x="857" y="147"/>
              </a:cxn>
            </a:cxnLst>
            <a:rect l="0" t="0" r="r" b="b"/>
            <a:pathLst>
              <a:path w="2321" h="1116">
                <a:moveTo>
                  <a:pt x="857" y="147"/>
                </a:moveTo>
                <a:cubicBezTo>
                  <a:pt x="722" y="227"/>
                  <a:pt x="0" y="843"/>
                  <a:pt x="210" y="981"/>
                </a:cubicBezTo>
                <a:cubicBezTo>
                  <a:pt x="414" y="1113"/>
                  <a:pt x="1916" y="1116"/>
                  <a:pt x="2119" y="975"/>
                </a:cubicBezTo>
                <a:cubicBezTo>
                  <a:pt x="2321" y="835"/>
                  <a:pt x="1634" y="276"/>
                  <a:pt x="1424" y="138"/>
                </a:cubicBezTo>
                <a:cubicBezTo>
                  <a:pt x="1214" y="0"/>
                  <a:pt x="992" y="67"/>
                  <a:pt x="857" y="147"/>
                </a:cubicBezTo>
                <a:close/>
              </a:path>
            </a:pathLst>
          </a:custGeom>
          <a:solidFill>
            <a:srgbClr val="F8F0D0"/>
          </a:solidFill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19" name="AutoShape 11"/>
          <p:cNvSpPr>
            <a:spLocks noChangeArrowheads="1"/>
          </p:cNvSpPr>
          <p:nvPr/>
        </p:nvSpPr>
        <p:spPr bwMode="auto">
          <a:xfrm>
            <a:off x="5334000" y="4868863"/>
            <a:ext cx="990600" cy="84137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20" name="AutoShape 12"/>
          <p:cNvSpPr>
            <a:spLocks noChangeArrowheads="1"/>
          </p:cNvSpPr>
          <p:nvPr/>
        </p:nvSpPr>
        <p:spPr bwMode="auto">
          <a:xfrm>
            <a:off x="6858000" y="4868863"/>
            <a:ext cx="990600" cy="84137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821" name="Oval 13"/>
          <p:cNvSpPr>
            <a:spLocks noChangeArrowheads="1"/>
          </p:cNvSpPr>
          <p:nvPr/>
        </p:nvSpPr>
        <p:spPr bwMode="auto">
          <a:xfrm>
            <a:off x="6438900" y="4411663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19823" name="AutoShape 15"/>
          <p:cNvCxnSpPr>
            <a:cxnSpLocks noChangeShapeType="1"/>
            <a:stCxn id="119821" idx="3"/>
            <a:endCxn id="119819" idx="0"/>
          </p:cNvCxnSpPr>
          <p:nvPr/>
        </p:nvCxnSpPr>
        <p:spPr bwMode="auto">
          <a:xfrm flipH="1">
            <a:off x="5829300" y="4681538"/>
            <a:ext cx="654050" cy="1873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9824" name="AutoShape 16"/>
          <p:cNvCxnSpPr>
            <a:cxnSpLocks noChangeShapeType="1"/>
            <a:stCxn id="119821" idx="5"/>
            <a:endCxn id="119820" idx="0"/>
          </p:cNvCxnSpPr>
          <p:nvPr/>
        </p:nvCxnSpPr>
        <p:spPr bwMode="auto">
          <a:xfrm>
            <a:off x="6699250" y="4681538"/>
            <a:ext cx="654050" cy="1873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19830" name="Rectangle 22"/>
          <p:cNvSpPr>
            <a:spLocks noChangeArrowheads="1"/>
          </p:cNvSpPr>
          <p:nvPr/>
        </p:nvSpPr>
        <p:spPr bwMode="auto">
          <a:xfrm>
            <a:off x="6161088" y="4872038"/>
            <a:ext cx="925512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Times New Roman" pitchFamily="39" charset="0"/>
              </a:rPr>
              <a:t>2</a:t>
            </a:r>
            <a:r>
              <a:rPr lang="en-US" b="1" i="1" baseline="30000">
                <a:latin typeface="Times New Roman" pitchFamily="39" charset="0"/>
              </a:rPr>
              <a:t>i</a:t>
            </a:r>
            <a:r>
              <a:rPr lang="en-US" baseline="30000">
                <a:latin typeface="Symbol" pitchFamily="39" charset="2"/>
              </a:rPr>
              <a:t>+</a:t>
            </a:r>
            <a:r>
              <a:rPr lang="en-US" baseline="30000">
                <a:latin typeface="Times New Roman" pitchFamily="39" charset="0"/>
              </a:rPr>
              <a:t>1</a:t>
            </a:r>
            <a:r>
              <a:rPr lang="en-US">
                <a:latin typeface="Symbol" pitchFamily="39" charset="2"/>
              </a:rPr>
              <a:t>-</a:t>
            </a:r>
            <a:r>
              <a:rPr lang="en-US">
                <a:latin typeface="Times New Roman" pitchFamily="39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Merging Two Heaps</a:t>
            </a:r>
          </a:p>
        </p:txBody>
      </p:sp>
      <p:sp>
        <p:nvSpPr>
          <p:cNvPr id="1218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3657600" cy="4114800"/>
          </a:xfrm>
        </p:spPr>
        <p:txBody>
          <a:bodyPr/>
          <a:lstStyle/>
          <a:p>
            <a:r>
              <a:rPr lang="en-US" sz="2400" dirty="0"/>
              <a:t>We are given two</a:t>
            </a:r>
            <a:r>
              <a:rPr lang="en-US" sz="2400" dirty="0" smtClean="0"/>
              <a:t> heaps </a:t>
            </a:r>
            <a:r>
              <a:rPr lang="en-US" sz="2400" dirty="0"/>
              <a:t>and a</a:t>
            </a:r>
            <a:r>
              <a:rPr lang="en-US" sz="2400" dirty="0" smtClean="0"/>
              <a:t> new key </a:t>
            </a:r>
            <a:r>
              <a:rPr lang="en-US" sz="2400" b="1" i="1" dirty="0" err="1">
                <a:latin typeface="Times New Roman" pitchFamily="39" charset="0"/>
              </a:rPr>
              <a:t>k</a:t>
            </a:r>
            <a:endParaRPr lang="en-US" sz="2400" b="1" i="1" dirty="0">
              <a:latin typeface="Times New Roman" pitchFamily="39" charset="0"/>
            </a:endParaRPr>
          </a:p>
          <a:p>
            <a:r>
              <a:rPr lang="en-US" sz="2400" dirty="0"/>
              <a:t>We create a new heap with the root node storing </a:t>
            </a:r>
            <a:r>
              <a:rPr lang="en-US" sz="2400" b="1" i="1" dirty="0" err="1">
                <a:latin typeface="Times New Roman" pitchFamily="39" charset="0"/>
              </a:rPr>
              <a:t>k</a:t>
            </a:r>
            <a:r>
              <a:rPr lang="en-US" sz="2400" dirty="0"/>
              <a:t> and with the two heaps as </a:t>
            </a:r>
            <a:r>
              <a:rPr lang="en-US" sz="2400" dirty="0" err="1"/>
              <a:t>subtrees</a:t>
            </a:r>
            <a:endParaRPr lang="en-US" sz="2400" dirty="0"/>
          </a:p>
          <a:p>
            <a:r>
              <a:rPr lang="en-US" sz="2400" dirty="0"/>
              <a:t>We perform </a:t>
            </a:r>
            <a:r>
              <a:rPr lang="en-US" sz="2400" dirty="0" err="1"/>
              <a:t>downheap</a:t>
            </a:r>
            <a:r>
              <a:rPr lang="en-US" sz="2400" dirty="0"/>
              <a:t> to restore the heap-order property </a:t>
            </a:r>
          </a:p>
        </p:txBody>
      </p:sp>
      <p:sp>
        <p:nvSpPr>
          <p:cNvPr id="121860" name="Oval 4"/>
          <p:cNvSpPr>
            <a:spLocks noChangeArrowheads="1"/>
          </p:cNvSpPr>
          <p:nvPr/>
        </p:nvSpPr>
        <p:spPr bwMode="auto">
          <a:xfrm>
            <a:off x="6635750" y="2906713"/>
            <a:ext cx="285750" cy="284162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7</a:t>
            </a:r>
          </a:p>
        </p:txBody>
      </p:sp>
      <p:cxnSp>
        <p:nvCxnSpPr>
          <p:cNvPr id="121861" name="AutoShape 5"/>
          <p:cNvCxnSpPr>
            <a:cxnSpLocks noChangeShapeType="1"/>
            <a:stCxn id="121860" idx="3"/>
            <a:endCxn id="121864" idx="7"/>
          </p:cNvCxnSpPr>
          <p:nvPr/>
        </p:nvCxnSpPr>
        <p:spPr bwMode="auto">
          <a:xfrm flipH="1">
            <a:off x="5791200" y="3168650"/>
            <a:ext cx="885825" cy="225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1862" name="AutoShape 6"/>
          <p:cNvCxnSpPr>
            <a:cxnSpLocks noChangeShapeType="1"/>
            <a:stCxn id="121878" idx="1"/>
            <a:endCxn id="121860" idx="5"/>
          </p:cNvCxnSpPr>
          <p:nvPr/>
        </p:nvCxnSpPr>
        <p:spPr bwMode="auto">
          <a:xfrm flipH="1" flipV="1">
            <a:off x="6880225" y="3168650"/>
            <a:ext cx="801688" cy="2270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1864" name="Oval 8"/>
          <p:cNvSpPr>
            <a:spLocks noChangeArrowheads="1"/>
          </p:cNvSpPr>
          <p:nvPr/>
        </p:nvSpPr>
        <p:spPr bwMode="auto">
          <a:xfrm>
            <a:off x="5548313" y="3362325"/>
            <a:ext cx="284162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3</a:t>
            </a:r>
          </a:p>
        </p:txBody>
      </p:sp>
      <p:sp>
        <p:nvSpPr>
          <p:cNvPr id="121865" name="Oval 9"/>
          <p:cNvSpPr>
            <a:spLocks noChangeArrowheads="1"/>
          </p:cNvSpPr>
          <p:nvPr/>
        </p:nvSpPr>
        <p:spPr bwMode="auto">
          <a:xfrm>
            <a:off x="6070600" y="3817938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5</a:t>
            </a:r>
          </a:p>
        </p:txBody>
      </p:sp>
      <p:cxnSp>
        <p:nvCxnSpPr>
          <p:cNvPr id="121870" name="AutoShape 14"/>
          <p:cNvCxnSpPr>
            <a:cxnSpLocks noChangeShapeType="1"/>
            <a:stCxn id="121872" idx="7"/>
            <a:endCxn id="121864" idx="3"/>
          </p:cNvCxnSpPr>
          <p:nvPr/>
        </p:nvCxnSpPr>
        <p:spPr bwMode="auto">
          <a:xfrm flipV="1">
            <a:off x="5268913" y="3613150"/>
            <a:ext cx="320675" cy="2397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1871" name="AutoShape 15"/>
          <p:cNvCxnSpPr>
            <a:cxnSpLocks noChangeShapeType="1"/>
            <a:stCxn id="121865" idx="1"/>
            <a:endCxn id="121864" idx="5"/>
          </p:cNvCxnSpPr>
          <p:nvPr/>
        </p:nvCxnSpPr>
        <p:spPr bwMode="auto">
          <a:xfrm flipH="1" flipV="1">
            <a:off x="5791200" y="3613150"/>
            <a:ext cx="322263" cy="2397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1872" name="Oval 16"/>
          <p:cNvSpPr>
            <a:spLocks noChangeArrowheads="1"/>
          </p:cNvSpPr>
          <p:nvPr/>
        </p:nvSpPr>
        <p:spPr bwMode="auto">
          <a:xfrm>
            <a:off x="5026025" y="3817938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8</a:t>
            </a:r>
          </a:p>
        </p:txBody>
      </p:sp>
      <p:sp>
        <p:nvSpPr>
          <p:cNvPr id="121878" name="Oval 22"/>
          <p:cNvSpPr>
            <a:spLocks noChangeArrowheads="1"/>
          </p:cNvSpPr>
          <p:nvPr/>
        </p:nvSpPr>
        <p:spPr bwMode="auto">
          <a:xfrm>
            <a:off x="7640638" y="3363913"/>
            <a:ext cx="284162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2</a:t>
            </a:r>
          </a:p>
        </p:txBody>
      </p:sp>
      <p:sp>
        <p:nvSpPr>
          <p:cNvPr id="121879" name="Oval 23"/>
          <p:cNvSpPr>
            <a:spLocks noChangeArrowheads="1"/>
          </p:cNvSpPr>
          <p:nvPr/>
        </p:nvSpPr>
        <p:spPr bwMode="auto">
          <a:xfrm>
            <a:off x="8162925" y="3819525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6</a:t>
            </a:r>
          </a:p>
        </p:txBody>
      </p:sp>
      <p:cxnSp>
        <p:nvCxnSpPr>
          <p:cNvPr id="121884" name="AutoShape 28"/>
          <p:cNvCxnSpPr>
            <a:cxnSpLocks noChangeShapeType="1"/>
            <a:stCxn id="121886" idx="7"/>
            <a:endCxn id="121878" idx="3"/>
          </p:cNvCxnSpPr>
          <p:nvPr/>
        </p:nvCxnSpPr>
        <p:spPr bwMode="auto">
          <a:xfrm flipV="1">
            <a:off x="7361238" y="3614738"/>
            <a:ext cx="320675" cy="2397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1885" name="AutoShape 29"/>
          <p:cNvCxnSpPr>
            <a:cxnSpLocks noChangeShapeType="1"/>
            <a:stCxn id="121879" idx="1"/>
            <a:endCxn id="121878" idx="5"/>
          </p:cNvCxnSpPr>
          <p:nvPr/>
        </p:nvCxnSpPr>
        <p:spPr bwMode="auto">
          <a:xfrm flipH="1" flipV="1">
            <a:off x="7883525" y="3614738"/>
            <a:ext cx="322263" cy="2397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1886" name="Oval 30"/>
          <p:cNvSpPr>
            <a:spLocks noChangeArrowheads="1"/>
          </p:cNvSpPr>
          <p:nvPr/>
        </p:nvSpPr>
        <p:spPr bwMode="auto">
          <a:xfrm>
            <a:off x="7118350" y="3819525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4</a:t>
            </a:r>
          </a:p>
        </p:txBody>
      </p:sp>
      <p:sp>
        <p:nvSpPr>
          <p:cNvPr id="121895" name="Oval 39"/>
          <p:cNvSpPr>
            <a:spLocks noChangeArrowheads="1"/>
          </p:cNvSpPr>
          <p:nvPr/>
        </p:nvSpPr>
        <p:spPr bwMode="auto">
          <a:xfrm>
            <a:off x="5548313" y="1546225"/>
            <a:ext cx="284162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3</a:t>
            </a:r>
          </a:p>
        </p:txBody>
      </p:sp>
      <p:sp>
        <p:nvSpPr>
          <p:cNvPr id="121896" name="Oval 40"/>
          <p:cNvSpPr>
            <a:spLocks noChangeArrowheads="1"/>
          </p:cNvSpPr>
          <p:nvPr/>
        </p:nvSpPr>
        <p:spPr bwMode="auto">
          <a:xfrm>
            <a:off x="6070600" y="2001838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5</a:t>
            </a:r>
          </a:p>
        </p:txBody>
      </p:sp>
      <p:cxnSp>
        <p:nvCxnSpPr>
          <p:cNvPr id="121901" name="AutoShape 45"/>
          <p:cNvCxnSpPr>
            <a:cxnSpLocks noChangeShapeType="1"/>
            <a:stCxn id="121903" idx="7"/>
            <a:endCxn id="121895" idx="3"/>
          </p:cNvCxnSpPr>
          <p:nvPr/>
        </p:nvCxnSpPr>
        <p:spPr bwMode="auto">
          <a:xfrm flipV="1">
            <a:off x="5268913" y="1797050"/>
            <a:ext cx="320675" cy="2397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1902" name="AutoShape 46"/>
          <p:cNvCxnSpPr>
            <a:cxnSpLocks noChangeShapeType="1"/>
            <a:stCxn id="121896" idx="1"/>
            <a:endCxn id="121895" idx="5"/>
          </p:cNvCxnSpPr>
          <p:nvPr/>
        </p:nvCxnSpPr>
        <p:spPr bwMode="auto">
          <a:xfrm flipH="1" flipV="1">
            <a:off x="5791200" y="1797050"/>
            <a:ext cx="322263" cy="2397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1903" name="Oval 47"/>
          <p:cNvSpPr>
            <a:spLocks noChangeArrowheads="1"/>
          </p:cNvSpPr>
          <p:nvPr/>
        </p:nvSpPr>
        <p:spPr bwMode="auto">
          <a:xfrm>
            <a:off x="5026025" y="2001838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8</a:t>
            </a:r>
          </a:p>
        </p:txBody>
      </p:sp>
      <p:sp>
        <p:nvSpPr>
          <p:cNvPr id="121909" name="Oval 53"/>
          <p:cNvSpPr>
            <a:spLocks noChangeArrowheads="1"/>
          </p:cNvSpPr>
          <p:nvPr/>
        </p:nvSpPr>
        <p:spPr bwMode="auto">
          <a:xfrm>
            <a:off x="7640638" y="1547813"/>
            <a:ext cx="284162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2</a:t>
            </a:r>
          </a:p>
        </p:txBody>
      </p:sp>
      <p:sp>
        <p:nvSpPr>
          <p:cNvPr id="121910" name="Oval 54"/>
          <p:cNvSpPr>
            <a:spLocks noChangeArrowheads="1"/>
          </p:cNvSpPr>
          <p:nvPr/>
        </p:nvSpPr>
        <p:spPr bwMode="auto">
          <a:xfrm>
            <a:off x="8162925" y="2003425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6</a:t>
            </a:r>
          </a:p>
        </p:txBody>
      </p:sp>
      <p:cxnSp>
        <p:nvCxnSpPr>
          <p:cNvPr id="121915" name="AutoShape 59"/>
          <p:cNvCxnSpPr>
            <a:cxnSpLocks noChangeShapeType="1"/>
            <a:stCxn id="121917" idx="7"/>
            <a:endCxn id="121909" idx="3"/>
          </p:cNvCxnSpPr>
          <p:nvPr/>
        </p:nvCxnSpPr>
        <p:spPr bwMode="auto">
          <a:xfrm flipV="1">
            <a:off x="7361238" y="1798638"/>
            <a:ext cx="320675" cy="2397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1916" name="AutoShape 60"/>
          <p:cNvCxnSpPr>
            <a:cxnSpLocks noChangeShapeType="1"/>
            <a:stCxn id="121910" idx="1"/>
            <a:endCxn id="121909" idx="5"/>
          </p:cNvCxnSpPr>
          <p:nvPr/>
        </p:nvCxnSpPr>
        <p:spPr bwMode="auto">
          <a:xfrm flipH="1" flipV="1">
            <a:off x="7883525" y="1798638"/>
            <a:ext cx="322263" cy="2397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1917" name="Oval 61"/>
          <p:cNvSpPr>
            <a:spLocks noChangeArrowheads="1"/>
          </p:cNvSpPr>
          <p:nvPr/>
        </p:nvSpPr>
        <p:spPr bwMode="auto">
          <a:xfrm>
            <a:off x="7118350" y="2003425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4</a:t>
            </a:r>
          </a:p>
        </p:txBody>
      </p:sp>
      <p:sp>
        <p:nvSpPr>
          <p:cNvPr id="121925" name="Oval 69"/>
          <p:cNvSpPr>
            <a:spLocks noChangeArrowheads="1"/>
          </p:cNvSpPr>
          <p:nvPr/>
        </p:nvSpPr>
        <p:spPr bwMode="auto">
          <a:xfrm>
            <a:off x="6635750" y="4724400"/>
            <a:ext cx="285750" cy="284163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2</a:t>
            </a:r>
          </a:p>
        </p:txBody>
      </p:sp>
      <p:cxnSp>
        <p:nvCxnSpPr>
          <p:cNvPr id="121926" name="AutoShape 70"/>
          <p:cNvCxnSpPr>
            <a:cxnSpLocks noChangeShapeType="1"/>
            <a:stCxn id="121925" idx="3"/>
            <a:endCxn id="121928" idx="7"/>
          </p:cNvCxnSpPr>
          <p:nvPr/>
        </p:nvCxnSpPr>
        <p:spPr bwMode="auto">
          <a:xfrm flipH="1">
            <a:off x="5791200" y="4986338"/>
            <a:ext cx="885825" cy="225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1927" name="AutoShape 71"/>
          <p:cNvCxnSpPr>
            <a:cxnSpLocks noChangeShapeType="1"/>
            <a:stCxn id="121941" idx="1"/>
            <a:endCxn id="121925" idx="5"/>
          </p:cNvCxnSpPr>
          <p:nvPr/>
        </p:nvCxnSpPr>
        <p:spPr bwMode="auto">
          <a:xfrm flipH="1" flipV="1">
            <a:off x="6880225" y="4986338"/>
            <a:ext cx="801688" cy="217487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</p:cxnSp>
      <p:sp>
        <p:nvSpPr>
          <p:cNvPr id="121928" name="Oval 72"/>
          <p:cNvSpPr>
            <a:spLocks noChangeArrowheads="1"/>
          </p:cNvSpPr>
          <p:nvPr/>
        </p:nvSpPr>
        <p:spPr bwMode="auto">
          <a:xfrm>
            <a:off x="5548313" y="5180013"/>
            <a:ext cx="284162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3</a:t>
            </a:r>
          </a:p>
        </p:txBody>
      </p:sp>
      <p:sp>
        <p:nvSpPr>
          <p:cNvPr id="121929" name="Oval 73"/>
          <p:cNvSpPr>
            <a:spLocks noChangeArrowheads="1"/>
          </p:cNvSpPr>
          <p:nvPr/>
        </p:nvSpPr>
        <p:spPr bwMode="auto">
          <a:xfrm>
            <a:off x="6070600" y="5635625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5</a:t>
            </a:r>
          </a:p>
        </p:txBody>
      </p:sp>
      <p:cxnSp>
        <p:nvCxnSpPr>
          <p:cNvPr id="121934" name="AutoShape 78"/>
          <p:cNvCxnSpPr>
            <a:cxnSpLocks noChangeShapeType="1"/>
            <a:stCxn id="121936" idx="7"/>
            <a:endCxn id="121928" idx="3"/>
          </p:cNvCxnSpPr>
          <p:nvPr/>
        </p:nvCxnSpPr>
        <p:spPr bwMode="auto">
          <a:xfrm flipV="1">
            <a:off x="5268913" y="5434013"/>
            <a:ext cx="320675" cy="2333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1935" name="AutoShape 79"/>
          <p:cNvCxnSpPr>
            <a:cxnSpLocks noChangeShapeType="1"/>
            <a:stCxn id="121929" idx="1"/>
            <a:endCxn id="121928" idx="5"/>
          </p:cNvCxnSpPr>
          <p:nvPr/>
        </p:nvCxnSpPr>
        <p:spPr bwMode="auto">
          <a:xfrm flipH="1" flipV="1">
            <a:off x="5791200" y="5434013"/>
            <a:ext cx="320675" cy="2333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1936" name="Oval 80"/>
          <p:cNvSpPr>
            <a:spLocks noChangeArrowheads="1"/>
          </p:cNvSpPr>
          <p:nvPr/>
        </p:nvSpPr>
        <p:spPr bwMode="auto">
          <a:xfrm>
            <a:off x="5026025" y="5635625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8</a:t>
            </a:r>
          </a:p>
        </p:txBody>
      </p:sp>
      <p:sp>
        <p:nvSpPr>
          <p:cNvPr id="121941" name="Oval 85"/>
          <p:cNvSpPr>
            <a:spLocks noChangeArrowheads="1"/>
          </p:cNvSpPr>
          <p:nvPr/>
        </p:nvSpPr>
        <p:spPr bwMode="auto">
          <a:xfrm>
            <a:off x="7640638" y="5181600"/>
            <a:ext cx="284162" cy="28575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4</a:t>
            </a:r>
          </a:p>
        </p:txBody>
      </p:sp>
      <p:sp>
        <p:nvSpPr>
          <p:cNvPr id="121942" name="Oval 86"/>
          <p:cNvSpPr>
            <a:spLocks noChangeArrowheads="1"/>
          </p:cNvSpPr>
          <p:nvPr/>
        </p:nvSpPr>
        <p:spPr bwMode="auto">
          <a:xfrm>
            <a:off x="8162925" y="5637213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6</a:t>
            </a:r>
          </a:p>
        </p:txBody>
      </p:sp>
      <p:cxnSp>
        <p:nvCxnSpPr>
          <p:cNvPr id="121947" name="AutoShape 91"/>
          <p:cNvCxnSpPr>
            <a:cxnSpLocks noChangeShapeType="1"/>
            <a:stCxn id="121949" idx="7"/>
            <a:endCxn id="121941" idx="3"/>
          </p:cNvCxnSpPr>
          <p:nvPr/>
        </p:nvCxnSpPr>
        <p:spPr bwMode="auto">
          <a:xfrm flipV="1">
            <a:off x="7361238" y="5445125"/>
            <a:ext cx="320675" cy="214313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121948" name="AutoShape 92"/>
          <p:cNvCxnSpPr>
            <a:cxnSpLocks noChangeShapeType="1"/>
            <a:stCxn id="121942" idx="1"/>
            <a:endCxn id="121941" idx="5"/>
          </p:cNvCxnSpPr>
          <p:nvPr/>
        </p:nvCxnSpPr>
        <p:spPr bwMode="auto">
          <a:xfrm flipH="1" flipV="1">
            <a:off x="7883525" y="5445125"/>
            <a:ext cx="320675" cy="2238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1949" name="Oval 93"/>
          <p:cNvSpPr>
            <a:spLocks noChangeArrowheads="1"/>
          </p:cNvSpPr>
          <p:nvPr/>
        </p:nvSpPr>
        <p:spPr bwMode="auto">
          <a:xfrm>
            <a:off x="7118350" y="5637213"/>
            <a:ext cx="284163" cy="28575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122965" name="Oval 85"/>
          <p:cNvSpPr>
            <a:spLocks noChangeArrowheads="1"/>
          </p:cNvSpPr>
          <p:nvPr/>
        </p:nvSpPr>
        <p:spPr bwMode="auto">
          <a:xfrm>
            <a:off x="2479675" y="2103438"/>
            <a:ext cx="285750" cy="284162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cxnSp>
        <p:nvCxnSpPr>
          <p:cNvPr id="122966" name="AutoShape 86"/>
          <p:cNvCxnSpPr>
            <a:cxnSpLocks noChangeShapeType="1"/>
            <a:stCxn id="122965" idx="3"/>
            <a:endCxn id="122969" idx="7"/>
          </p:cNvCxnSpPr>
          <p:nvPr/>
        </p:nvCxnSpPr>
        <p:spPr bwMode="auto">
          <a:xfrm flipH="1">
            <a:off x="1663700" y="2346325"/>
            <a:ext cx="857250" cy="254000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</p:cxnSp>
      <p:cxnSp>
        <p:nvCxnSpPr>
          <p:cNvPr id="122967" name="AutoShape 87"/>
          <p:cNvCxnSpPr>
            <a:cxnSpLocks noChangeShapeType="1"/>
            <a:stCxn id="122983" idx="1"/>
            <a:endCxn id="122965" idx="5"/>
          </p:cNvCxnSpPr>
          <p:nvPr/>
        </p:nvCxnSpPr>
        <p:spPr bwMode="auto">
          <a:xfrm flipH="1" flipV="1">
            <a:off x="2724150" y="2346325"/>
            <a:ext cx="857250" cy="255588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</p:cxnSp>
      <p:sp>
        <p:nvSpPr>
          <p:cNvPr id="122969" name="Oval 89"/>
          <p:cNvSpPr>
            <a:spLocks noChangeArrowheads="1"/>
          </p:cNvSpPr>
          <p:nvPr/>
        </p:nvSpPr>
        <p:spPr bwMode="auto">
          <a:xfrm>
            <a:off x="1420813" y="2559050"/>
            <a:ext cx="284162" cy="2857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2970" name="Oval 90"/>
          <p:cNvSpPr>
            <a:spLocks noChangeArrowheads="1"/>
          </p:cNvSpPr>
          <p:nvPr/>
        </p:nvSpPr>
        <p:spPr bwMode="auto">
          <a:xfrm>
            <a:off x="1943100" y="3014663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15</a:t>
            </a:r>
          </a:p>
        </p:txBody>
      </p:sp>
      <p:cxnSp>
        <p:nvCxnSpPr>
          <p:cNvPr id="122975" name="AutoShape 95"/>
          <p:cNvCxnSpPr>
            <a:cxnSpLocks noChangeShapeType="1"/>
            <a:stCxn id="122977" idx="7"/>
            <a:endCxn id="122969" idx="3"/>
          </p:cNvCxnSpPr>
          <p:nvPr/>
        </p:nvCxnSpPr>
        <p:spPr bwMode="auto">
          <a:xfrm flipV="1">
            <a:off x="1141413" y="2803525"/>
            <a:ext cx="320675" cy="242888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</p:cxnSp>
      <p:cxnSp>
        <p:nvCxnSpPr>
          <p:cNvPr id="122976" name="AutoShape 96"/>
          <p:cNvCxnSpPr>
            <a:cxnSpLocks noChangeShapeType="1"/>
            <a:stCxn id="122970" idx="1"/>
            <a:endCxn id="122969" idx="5"/>
          </p:cNvCxnSpPr>
          <p:nvPr/>
        </p:nvCxnSpPr>
        <p:spPr bwMode="auto">
          <a:xfrm flipH="1" flipV="1">
            <a:off x="1663700" y="2803525"/>
            <a:ext cx="320675" cy="242888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</p:cxnSp>
      <p:sp>
        <p:nvSpPr>
          <p:cNvPr id="122977" name="Oval 97"/>
          <p:cNvSpPr>
            <a:spLocks noChangeArrowheads="1"/>
          </p:cNvSpPr>
          <p:nvPr/>
        </p:nvSpPr>
        <p:spPr bwMode="auto">
          <a:xfrm>
            <a:off x="898525" y="3014663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16</a:t>
            </a:r>
          </a:p>
        </p:txBody>
      </p:sp>
      <p:sp>
        <p:nvSpPr>
          <p:cNvPr id="122983" name="Oval 103"/>
          <p:cNvSpPr>
            <a:spLocks noChangeArrowheads="1"/>
          </p:cNvSpPr>
          <p:nvPr/>
        </p:nvSpPr>
        <p:spPr bwMode="auto">
          <a:xfrm>
            <a:off x="3540125" y="2560638"/>
            <a:ext cx="284163" cy="2857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2984" name="Oval 104"/>
          <p:cNvSpPr>
            <a:spLocks noChangeArrowheads="1"/>
          </p:cNvSpPr>
          <p:nvPr/>
        </p:nvSpPr>
        <p:spPr bwMode="auto">
          <a:xfrm>
            <a:off x="4062413" y="3016250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12</a:t>
            </a:r>
          </a:p>
        </p:txBody>
      </p:sp>
      <p:cxnSp>
        <p:nvCxnSpPr>
          <p:cNvPr id="122989" name="AutoShape 109"/>
          <p:cNvCxnSpPr>
            <a:cxnSpLocks noChangeShapeType="1"/>
            <a:stCxn id="122991" idx="7"/>
            <a:endCxn id="122983" idx="3"/>
          </p:cNvCxnSpPr>
          <p:nvPr/>
        </p:nvCxnSpPr>
        <p:spPr bwMode="auto">
          <a:xfrm flipV="1">
            <a:off x="3260725" y="2805113"/>
            <a:ext cx="320675" cy="242887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</p:cxnSp>
      <p:cxnSp>
        <p:nvCxnSpPr>
          <p:cNvPr id="122990" name="AutoShape 110"/>
          <p:cNvCxnSpPr>
            <a:cxnSpLocks noChangeShapeType="1"/>
            <a:stCxn id="122984" idx="1"/>
            <a:endCxn id="122983" idx="5"/>
          </p:cNvCxnSpPr>
          <p:nvPr/>
        </p:nvCxnSpPr>
        <p:spPr bwMode="auto">
          <a:xfrm flipH="1" flipV="1">
            <a:off x="3783013" y="2805113"/>
            <a:ext cx="320675" cy="242887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</p:cxnSp>
      <p:sp>
        <p:nvSpPr>
          <p:cNvPr id="122991" name="Oval 111"/>
          <p:cNvSpPr>
            <a:spLocks noChangeArrowheads="1"/>
          </p:cNvSpPr>
          <p:nvPr/>
        </p:nvSpPr>
        <p:spPr bwMode="auto">
          <a:xfrm>
            <a:off x="3017838" y="3016250"/>
            <a:ext cx="284162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4</a:t>
            </a:r>
          </a:p>
        </p:txBody>
      </p:sp>
      <p:sp>
        <p:nvSpPr>
          <p:cNvPr id="122996" name="Oval 116"/>
          <p:cNvSpPr>
            <a:spLocks noChangeArrowheads="1"/>
          </p:cNvSpPr>
          <p:nvPr/>
        </p:nvSpPr>
        <p:spPr bwMode="auto">
          <a:xfrm>
            <a:off x="4598988" y="1676400"/>
            <a:ext cx="287337" cy="28416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cxnSp>
        <p:nvCxnSpPr>
          <p:cNvPr id="122997" name="AutoShape 117"/>
          <p:cNvCxnSpPr>
            <a:cxnSpLocks noChangeShapeType="1"/>
            <a:stCxn id="122996" idx="5"/>
            <a:endCxn id="122999" idx="1"/>
          </p:cNvCxnSpPr>
          <p:nvPr/>
        </p:nvCxnSpPr>
        <p:spPr bwMode="auto">
          <a:xfrm>
            <a:off x="4843463" y="1919288"/>
            <a:ext cx="1917700" cy="227012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</p:cxnSp>
      <p:cxnSp>
        <p:nvCxnSpPr>
          <p:cNvPr id="122998" name="AutoShape 118"/>
          <p:cNvCxnSpPr>
            <a:cxnSpLocks noChangeShapeType="1"/>
            <a:stCxn id="122996" idx="3"/>
            <a:endCxn id="122965" idx="7"/>
          </p:cNvCxnSpPr>
          <p:nvPr/>
        </p:nvCxnSpPr>
        <p:spPr bwMode="auto">
          <a:xfrm flipH="1">
            <a:off x="2724150" y="1919288"/>
            <a:ext cx="1917700" cy="225425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</p:cxnSp>
      <p:sp>
        <p:nvSpPr>
          <p:cNvPr id="122999" name="Oval 119"/>
          <p:cNvSpPr>
            <a:spLocks noChangeArrowheads="1"/>
          </p:cNvSpPr>
          <p:nvPr/>
        </p:nvSpPr>
        <p:spPr bwMode="auto">
          <a:xfrm>
            <a:off x="6719888" y="2105025"/>
            <a:ext cx="285750" cy="28416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cxnSp>
        <p:nvCxnSpPr>
          <p:cNvPr id="123000" name="AutoShape 120"/>
          <p:cNvCxnSpPr>
            <a:cxnSpLocks noChangeShapeType="1"/>
            <a:stCxn id="122999" idx="3"/>
            <a:endCxn id="123003" idx="7"/>
          </p:cNvCxnSpPr>
          <p:nvPr/>
        </p:nvCxnSpPr>
        <p:spPr bwMode="auto">
          <a:xfrm flipH="1">
            <a:off x="5903913" y="2347913"/>
            <a:ext cx="857250" cy="254000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</p:cxnSp>
      <p:cxnSp>
        <p:nvCxnSpPr>
          <p:cNvPr id="123001" name="AutoShape 121"/>
          <p:cNvCxnSpPr>
            <a:cxnSpLocks noChangeShapeType="1"/>
            <a:stCxn id="123017" idx="1"/>
            <a:endCxn id="122999" idx="5"/>
          </p:cNvCxnSpPr>
          <p:nvPr/>
        </p:nvCxnSpPr>
        <p:spPr bwMode="auto">
          <a:xfrm flipH="1" flipV="1">
            <a:off x="6964363" y="2347913"/>
            <a:ext cx="857250" cy="255587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</p:cxnSp>
      <p:sp>
        <p:nvSpPr>
          <p:cNvPr id="123003" name="Oval 123"/>
          <p:cNvSpPr>
            <a:spLocks noChangeArrowheads="1"/>
          </p:cNvSpPr>
          <p:nvPr/>
        </p:nvSpPr>
        <p:spPr bwMode="auto">
          <a:xfrm>
            <a:off x="5661025" y="2560638"/>
            <a:ext cx="284163" cy="2857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3004" name="Oval 124"/>
          <p:cNvSpPr>
            <a:spLocks noChangeArrowheads="1"/>
          </p:cNvSpPr>
          <p:nvPr/>
        </p:nvSpPr>
        <p:spPr bwMode="auto">
          <a:xfrm>
            <a:off x="6183313" y="3016250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7</a:t>
            </a:r>
          </a:p>
        </p:txBody>
      </p:sp>
      <p:cxnSp>
        <p:nvCxnSpPr>
          <p:cNvPr id="123009" name="AutoShape 129"/>
          <p:cNvCxnSpPr>
            <a:cxnSpLocks noChangeShapeType="1"/>
            <a:stCxn id="123011" idx="7"/>
            <a:endCxn id="123003" idx="3"/>
          </p:cNvCxnSpPr>
          <p:nvPr/>
        </p:nvCxnSpPr>
        <p:spPr bwMode="auto">
          <a:xfrm flipV="1">
            <a:off x="5381625" y="2805113"/>
            <a:ext cx="320675" cy="242887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</p:cxnSp>
      <p:cxnSp>
        <p:nvCxnSpPr>
          <p:cNvPr id="123010" name="AutoShape 130"/>
          <p:cNvCxnSpPr>
            <a:cxnSpLocks noChangeShapeType="1"/>
            <a:stCxn id="123004" idx="1"/>
            <a:endCxn id="123003" idx="5"/>
          </p:cNvCxnSpPr>
          <p:nvPr/>
        </p:nvCxnSpPr>
        <p:spPr bwMode="auto">
          <a:xfrm flipH="1" flipV="1">
            <a:off x="5903913" y="2805113"/>
            <a:ext cx="320675" cy="242887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</p:cxnSp>
      <p:sp>
        <p:nvSpPr>
          <p:cNvPr id="123011" name="Oval 131"/>
          <p:cNvSpPr>
            <a:spLocks noChangeArrowheads="1"/>
          </p:cNvSpPr>
          <p:nvPr/>
        </p:nvSpPr>
        <p:spPr bwMode="auto">
          <a:xfrm>
            <a:off x="5138738" y="3016250"/>
            <a:ext cx="284162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6</a:t>
            </a:r>
          </a:p>
        </p:txBody>
      </p:sp>
      <p:sp>
        <p:nvSpPr>
          <p:cNvPr id="123017" name="Oval 137"/>
          <p:cNvSpPr>
            <a:spLocks noChangeArrowheads="1"/>
          </p:cNvSpPr>
          <p:nvPr/>
        </p:nvSpPr>
        <p:spPr bwMode="auto">
          <a:xfrm>
            <a:off x="7780338" y="2562225"/>
            <a:ext cx="284162" cy="2857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3018" name="Oval 138"/>
          <p:cNvSpPr>
            <a:spLocks noChangeArrowheads="1"/>
          </p:cNvSpPr>
          <p:nvPr/>
        </p:nvSpPr>
        <p:spPr bwMode="auto">
          <a:xfrm>
            <a:off x="8302625" y="3017838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20</a:t>
            </a:r>
          </a:p>
        </p:txBody>
      </p:sp>
      <p:cxnSp>
        <p:nvCxnSpPr>
          <p:cNvPr id="123023" name="AutoShape 143"/>
          <p:cNvCxnSpPr>
            <a:cxnSpLocks noChangeShapeType="1"/>
            <a:stCxn id="123025" idx="7"/>
            <a:endCxn id="123017" idx="3"/>
          </p:cNvCxnSpPr>
          <p:nvPr/>
        </p:nvCxnSpPr>
        <p:spPr bwMode="auto">
          <a:xfrm flipV="1">
            <a:off x="7500938" y="2806700"/>
            <a:ext cx="320675" cy="242888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</p:cxnSp>
      <p:cxnSp>
        <p:nvCxnSpPr>
          <p:cNvPr id="123024" name="AutoShape 144"/>
          <p:cNvCxnSpPr>
            <a:cxnSpLocks noChangeShapeType="1"/>
            <a:stCxn id="123018" idx="1"/>
            <a:endCxn id="123017" idx="5"/>
          </p:cNvCxnSpPr>
          <p:nvPr/>
        </p:nvCxnSpPr>
        <p:spPr bwMode="auto">
          <a:xfrm flipH="1" flipV="1">
            <a:off x="8023225" y="2806700"/>
            <a:ext cx="320675" cy="242888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</p:cxnSp>
      <p:sp>
        <p:nvSpPr>
          <p:cNvPr id="123025" name="Oval 145"/>
          <p:cNvSpPr>
            <a:spLocks noChangeArrowheads="1"/>
          </p:cNvSpPr>
          <p:nvPr/>
        </p:nvSpPr>
        <p:spPr bwMode="auto">
          <a:xfrm>
            <a:off x="7258050" y="3017838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23</a:t>
            </a:r>
          </a:p>
        </p:txBody>
      </p:sp>
      <p:sp>
        <p:nvSpPr>
          <p:cNvPr id="123030" name="Oval 150"/>
          <p:cNvSpPr>
            <a:spLocks noChangeArrowheads="1"/>
          </p:cNvSpPr>
          <p:nvPr/>
        </p:nvSpPr>
        <p:spPr bwMode="auto">
          <a:xfrm>
            <a:off x="2452688" y="4618038"/>
            <a:ext cx="285750" cy="284162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solidFill>
                <a:srgbClr val="FBEFD2"/>
              </a:solidFill>
              <a:latin typeface="Times New Roman" pitchFamily="39" charset="0"/>
              <a:sym typeface="Symbol" pitchFamily="39" charset="2"/>
            </a:endParaRPr>
          </a:p>
        </p:txBody>
      </p:sp>
      <p:cxnSp>
        <p:nvCxnSpPr>
          <p:cNvPr id="123031" name="AutoShape 151"/>
          <p:cNvCxnSpPr>
            <a:cxnSpLocks noChangeShapeType="1"/>
            <a:stCxn id="123030" idx="3"/>
            <a:endCxn id="123033" idx="7"/>
          </p:cNvCxnSpPr>
          <p:nvPr/>
        </p:nvCxnSpPr>
        <p:spPr bwMode="auto">
          <a:xfrm flipH="1">
            <a:off x="1636713" y="4860925"/>
            <a:ext cx="857250" cy="239713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</p:cxnSp>
      <p:cxnSp>
        <p:nvCxnSpPr>
          <p:cNvPr id="123032" name="AutoShape 152"/>
          <p:cNvCxnSpPr>
            <a:cxnSpLocks noChangeShapeType="1"/>
            <a:stCxn id="123046" idx="1"/>
            <a:endCxn id="123030" idx="5"/>
          </p:cNvCxnSpPr>
          <p:nvPr/>
        </p:nvCxnSpPr>
        <p:spPr bwMode="auto">
          <a:xfrm flipH="1" flipV="1">
            <a:off x="2697163" y="4860925"/>
            <a:ext cx="857250" cy="241300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</p:cxnSp>
      <p:sp>
        <p:nvSpPr>
          <p:cNvPr id="123033" name="Oval 153"/>
          <p:cNvSpPr>
            <a:spLocks noChangeArrowheads="1"/>
          </p:cNvSpPr>
          <p:nvPr/>
        </p:nvSpPr>
        <p:spPr bwMode="auto">
          <a:xfrm>
            <a:off x="1393825" y="5073650"/>
            <a:ext cx="284163" cy="2857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25</a:t>
            </a:r>
          </a:p>
        </p:txBody>
      </p:sp>
      <p:sp>
        <p:nvSpPr>
          <p:cNvPr id="123034" name="Oval 154"/>
          <p:cNvSpPr>
            <a:spLocks noChangeArrowheads="1"/>
          </p:cNvSpPr>
          <p:nvPr/>
        </p:nvSpPr>
        <p:spPr bwMode="auto">
          <a:xfrm>
            <a:off x="1916113" y="5529263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15</a:t>
            </a:r>
          </a:p>
        </p:txBody>
      </p:sp>
      <p:cxnSp>
        <p:nvCxnSpPr>
          <p:cNvPr id="123039" name="AutoShape 159"/>
          <p:cNvCxnSpPr>
            <a:cxnSpLocks noChangeShapeType="1"/>
            <a:stCxn id="123041" idx="7"/>
            <a:endCxn id="123033" idx="3"/>
          </p:cNvCxnSpPr>
          <p:nvPr/>
        </p:nvCxnSpPr>
        <p:spPr bwMode="auto">
          <a:xfrm flipV="1">
            <a:off x="1114425" y="5332413"/>
            <a:ext cx="320675" cy="228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3040" name="AutoShape 160"/>
          <p:cNvCxnSpPr>
            <a:cxnSpLocks noChangeShapeType="1"/>
            <a:stCxn id="123034" idx="1"/>
            <a:endCxn id="123033" idx="5"/>
          </p:cNvCxnSpPr>
          <p:nvPr/>
        </p:nvCxnSpPr>
        <p:spPr bwMode="auto">
          <a:xfrm flipH="1" flipV="1">
            <a:off x="1636713" y="5332413"/>
            <a:ext cx="320675" cy="228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3041" name="Oval 161"/>
          <p:cNvSpPr>
            <a:spLocks noChangeArrowheads="1"/>
          </p:cNvSpPr>
          <p:nvPr/>
        </p:nvSpPr>
        <p:spPr bwMode="auto">
          <a:xfrm>
            <a:off x="871538" y="5529263"/>
            <a:ext cx="284162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16</a:t>
            </a:r>
          </a:p>
        </p:txBody>
      </p:sp>
      <p:sp>
        <p:nvSpPr>
          <p:cNvPr id="123046" name="Oval 166"/>
          <p:cNvSpPr>
            <a:spLocks noChangeArrowheads="1"/>
          </p:cNvSpPr>
          <p:nvPr/>
        </p:nvSpPr>
        <p:spPr bwMode="auto">
          <a:xfrm>
            <a:off x="3513138" y="5075238"/>
            <a:ext cx="284162" cy="2857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5</a:t>
            </a:r>
          </a:p>
        </p:txBody>
      </p:sp>
      <p:sp>
        <p:nvSpPr>
          <p:cNvPr id="123047" name="Oval 167"/>
          <p:cNvSpPr>
            <a:spLocks noChangeArrowheads="1"/>
          </p:cNvSpPr>
          <p:nvPr/>
        </p:nvSpPr>
        <p:spPr bwMode="auto">
          <a:xfrm>
            <a:off x="4035425" y="5530850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12</a:t>
            </a:r>
          </a:p>
        </p:txBody>
      </p:sp>
      <p:cxnSp>
        <p:nvCxnSpPr>
          <p:cNvPr id="123052" name="AutoShape 172"/>
          <p:cNvCxnSpPr>
            <a:cxnSpLocks noChangeShapeType="1"/>
            <a:stCxn id="123054" idx="7"/>
            <a:endCxn id="123046" idx="3"/>
          </p:cNvCxnSpPr>
          <p:nvPr/>
        </p:nvCxnSpPr>
        <p:spPr bwMode="auto">
          <a:xfrm flipV="1">
            <a:off x="3233738" y="5334000"/>
            <a:ext cx="320675" cy="228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3053" name="AutoShape 173"/>
          <p:cNvCxnSpPr>
            <a:cxnSpLocks noChangeShapeType="1"/>
            <a:stCxn id="123047" idx="1"/>
            <a:endCxn id="123046" idx="5"/>
          </p:cNvCxnSpPr>
          <p:nvPr/>
        </p:nvCxnSpPr>
        <p:spPr bwMode="auto">
          <a:xfrm flipH="1" flipV="1">
            <a:off x="3756025" y="5334000"/>
            <a:ext cx="320675" cy="228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3054" name="Oval 174"/>
          <p:cNvSpPr>
            <a:spLocks noChangeArrowheads="1"/>
          </p:cNvSpPr>
          <p:nvPr/>
        </p:nvSpPr>
        <p:spPr bwMode="auto">
          <a:xfrm>
            <a:off x="2990850" y="5530850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4</a:t>
            </a:r>
          </a:p>
        </p:txBody>
      </p:sp>
      <p:sp>
        <p:nvSpPr>
          <p:cNvPr id="123059" name="Oval 179"/>
          <p:cNvSpPr>
            <a:spLocks noChangeArrowheads="1"/>
          </p:cNvSpPr>
          <p:nvPr/>
        </p:nvSpPr>
        <p:spPr bwMode="auto">
          <a:xfrm>
            <a:off x="4572000" y="4191000"/>
            <a:ext cx="287338" cy="28416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solidFill>
                <a:srgbClr val="FBEFD2"/>
              </a:solidFill>
              <a:latin typeface="Times New Roman" pitchFamily="39" charset="0"/>
              <a:sym typeface="Symbol" pitchFamily="39" charset="2"/>
            </a:endParaRPr>
          </a:p>
        </p:txBody>
      </p:sp>
      <p:cxnSp>
        <p:nvCxnSpPr>
          <p:cNvPr id="123060" name="AutoShape 180"/>
          <p:cNvCxnSpPr>
            <a:cxnSpLocks noChangeShapeType="1"/>
            <a:stCxn id="123059" idx="5"/>
            <a:endCxn id="123062" idx="1"/>
          </p:cNvCxnSpPr>
          <p:nvPr/>
        </p:nvCxnSpPr>
        <p:spPr bwMode="auto">
          <a:xfrm>
            <a:off x="4816475" y="4433888"/>
            <a:ext cx="1917700" cy="227012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</p:cxnSp>
      <p:cxnSp>
        <p:nvCxnSpPr>
          <p:cNvPr id="123061" name="AutoShape 181"/>
          <p:cNvCxnSpPr>
            <a:cxnSpLocks noChangeShapeType="1"/>
            <a:stCxn id="123059" idx="3"/>
            <a:endCxn id="123030" idx="7"/>
          </p:cNvCxnSpPr>
          <p:nvPr/>
        </p:nvCxnSpPr>
        <p:spPr bwMode="auto">
          <a:xfrm flipH="1">
            <a:off x="2697163" y="4433888"/>
            <a:ext cx="1917700" cy="225425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</p:cxnSp>
      <p:sp>
        <p:nvSpPr>
          <p:cNvPr id="123062" name="Oval 182"/>
          <p:cNvSpPr>
            <a:spLocks noChangeArrowheads="1"/>
          </p:cNvSpPr>
          <p:nvPr/>
        </p:nvSpPr>
        <p:spPr bwMode="auto">
          <a:xfrm>
            <a:off x="6692900" y="4619625"/>
            <a:ext cx="285750" cy="28416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solidFill>
                <a:srgbClr val="FBEFD2"/>
              </a:solidFill>
              <a:latin typeface="Times New Roman" pitchFamily="39" charset="0"/>
              <a:sym typeface="Symbol" pitchFamily="39" charset="2"/>
            </a:endParaRPr>
          </a:p>
        </p:txBody>
      </p:sp>
      <p:cxnSp>
        <p:nvCxnSpPr>
          <p:cNvPr id="123063" name="AutoShape 183"/>
          <p:cNvCxnSpPr>
            <a:cxnSpLocks noChangeShapeType="1"/>
            <a:stCxn id="123062" idx="3"/>
            <a:endCxn id="123065" idx="7"/>
          </p:cNvCxnSpPr>
          <p:nvPr/>
        </p:nvCxnSpPr>
        <p:spPr bwMode="auto">
          <a:xfrm flipH="1">
            <a:off x="5876925" y="4862513"/>
            <a:ext cx="857250" cy="239712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</p:cxnSp>
      <p:cxnSp>
        <p:nvCxnSpPr>
          <p:cNvPr id="123064" name="AutoShape 184"/>
          <p:cNvCxnSpPr>
            <a:cxnSpLocks noChangeShapeType="1"/>
            <a:stCxn id="123078" idx="1"/>
            <a:endCxn id="123062" idx="5"/>
          </p:cNvCxnSpPr>
          <p:nvPr/>
        </p:nvCxnSpPr>
        <p:spPr bwMode="auto">
          <a:xfrm flipH="1" flipV="1">
            <a:off x="6937375" y="4862513"/>
            <a:ext cx="857250" cy="241300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</p:cxnSp>
      <p:sp>
        <p:nvSpPr>
          <p:cNvPr id="123065" name="Oval 185"/>
          <p:cNvSpPr>
            <a:spLocks noChangeArrowheads="1"/>
          </p:cNvSpPr>
          <p:nvPr/>
        </p:nvSpPr>
        <p:spPr bwMode="auto">
          <a:xfrm>
            <a:off x="5634038" y="5075238"/>
            <a:ext cx="284162" cy="2857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11</a:t>
            </a:r>
          </a:p>
        </p:txBody>
      </p:sp>
      <p:sp>
        <p:nvSpPr>
          <p:cNvPr id="123066" name="Oval 186"/>
          <p:cNvSpPr>
            <a:spLocks noChangeArrowheads="1"/>
          </p:cNvSpPr>
          <p:nvPr/>
        </p:nvSpPr>
        <p:spPr bwMode="auto">
          <a:xfrm>
            <a:off x="6156325" y="5530850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7</a:t>
            </a:r>
          </a:p>
        </p:txBody>
      </p:sp>
      <p:cxnSp>
        <p:nvCxnSpPr>
          <p:cNvPr id="123071" name="AutoShape 191"/>
          <p:cNvCxnSpPr>
            <a:cxnSpLocks noChangeShapeType="1"/>
            <a:stCxn id="123073" idx="7"/>
            <a:endCxn id="123065" idx="3"/>
          </p:cNvCxnSpPr>
          <p:nvPr/>
        </p:nvCxnSpPr>
        <p:spPr bwMode="auto">
          <a:xfrm flipV="1">
            <a:off x="5354638" y="5334000"/>
            <a:ext cx="320675" cy="228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3072" name="AutoShape 192"/>
          <p:cNvCxnSpPr>
            <a:cxnSpLocks noChangeShapeType="1"/>
            <a:stCxn id="123066" idx="1"/>
            <a:endCxn id="123065" idx="5"/>
          </p:cNvCxnSpPr>
          <p:nvPr/>
        </p:nvCxnSpPr>
        <p:spPr bwMode="auto">
          <a:xfrm flipH="1" flipV="1">
            <a:off x="5876925" y="5334000"/>
            <a:ext cx="320675" cy="228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3073" name="Oval 193"/>
          <p:cNvSpPr>
            <a:spLocks noChangeArrowheads="1"/>
          </p:cNvSpPr>
          <p:nvPr/>
        </p:nvSpPr>
        <p:spPr bwMode="auto">
          <a:xfrm>
            <a:off x="5111750" y="5530850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6</a:t>
            </a:r>
          </a:p>
        </p:txBody>
      </p:sp>
      <p:sp>
        <p:nvSpPr>
          <p:cNvPr id="123078" name="Oval 198"/>
          <p:cNvSpPr>
            <a:spLocks noChangeArrowheads="1"/>
          </p:cNvSpPr>
          <p:nvPr/>
        </p:nvSpPr>
        <p:spPr bwMode="auto">
          <a:xfrm>
            <a:off x="7753350" y="5076825"/>
            <a:ext cx="284163" cy="2857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27</a:t>
            </a:r>
          </a:p>
        </p:txBody>
      </p:sp>
      <p:sp>
        <p:nvSpPr>
          <p:cNvPr id="123079" name="Oval 199"/>
          <p:cNvSpPr>
            <a:spLocks noChangeArrowheads="1"/>
          </p:cNvSpPr>
          <p:nvPr/>
        </p:nvSpPr>
        <p:spPr bwMode="auto">
          <a:xfrm>
            <a:off x="8275638" y="5532438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20</a:t>
            </a:r>
          </a:p>
        </p:txBody>
      </p:sp>
      <p:cxnSp>
        <p:nvCxnSpPr>
          <p:cNvPr id="123084" name="AutoShape 204"/>
          <p:cNvCxnSpPr>
            <a:cxnSpLocks noChangeShapeType="1"/>
            <a:stCxn id="123086" idx="7"/>
            <a:endCxn id="123078" idx="3"/>
          </p:cNvCxnSpPr>
          <p:nvPr/>
        </p:nvCxnSpPr>
        <p:spPr bwMode="auto">
          <a:xfrm flipV="1">
            <a:off x="7473950" y="5335588"/>
            <a:ext cx="320675" cy="228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3085" name="AutoShape 205"/>
          <p:cNvCxnSpPr>
            <a:cxnSpLocks noChangeShapeType="1"/>
            <a:stCxn id="123079" idx="1"/>
            <a:endCxn id="123078" idx="5"/>
          </p:cNvCxnSpPr>
          <p:nvPr/>
        </p:nvCxnSpPr>
        <p:spPr bwMode="auto">
          <a:xfrm flipH="1" flipV="1">
            <a:off x="7996238" y="5335588"/>
            <a:ext cx="320675" cy="228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3086" name="Oval 206"/>
          <p:cNvSpPr>
            <a:spLocks noChangeArrowheads="1"/>
          </p:cNvSpPr>
          <p:nvPr/>
        </p:nvSpPr>
        <p:spPr bwMode="auto">
          <a:xfrm>
            <a:off x="7231063" y="5532438"/>
            <a:ext cx="284162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23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(contd.)</a:t>
            </a:r>
          </a:p>
        </p:txBody>
      </p:sp>
      <p:sp>
        <p:nvSpPr>
          <p:cNvPr id="123908" name="Oval 4"/>
          <p:cNvSpPr>
            <a:spLocks noChangeArrowheads="1"/>
          </p:cNvSpPr>
          <p:nvPr/>
        </p:nvSpPr>
        <p:spPr bwMode="auto">
          <a:xfrm>
            <a:off x="2528888" y="2103438"/>
            <a:ext cx="285750" cy="284162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cxnSp>
        <p:nvCxnSpPr>
          <p:cNvPr id="123909" name="AutoShape 5"/>
          <p:cNvCxnSpPr>
            <a:cxnSpLocks noChangeShapeType="1"/>
            <a:stCxn id="123908" idx="3"/>
            <a:endCxn id="123911" idx="7"/>
          </p:cNvCxnSpPr>
          <p:nvPr/>
        </p:nvCxnSpPr>
        <p:spPr bwMode="auto">
          <a:xfrm flipH="1">
            <a:off x="1712913" y="2346325"/>
            <a:ext cx="857250" cy="239713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</p:cxnSp>
      <p:cxnSp>
        <p:nvCxnSpPr>
          <p:cNvPr id="123910" name="AutoShape 6"/>
          <p:cNvCxnSpPr>
            <a:cxnSpLocks noChangeShapeType="1"/>
            <a:stCxn id="123924" idx="1"/>
            <a:endCxn id="123908" idx="5"/>
          </p:cNvCxnSpPr>
          <p:nvPr/>
        </p:nvCxnSpPr>
        <p:spPr bwMode="auto">
          <a:xfrm flipH="1" flipV="1">
            <a:off x="2773363" y="2346325"/>
            <a:ext cx="857250" cy="241300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</p:cxnSp>
      <p:sp>
        <p:nvSpPr>
          <p:cNvPr id="123911" name="Oval 7"/>
          <p:cNvSpPr>
            <a:spLocks noChangeArrowheads="1"/>
          </p:cNvSpPr>
          <p:nvPr/>
        </p:nvSpPr>
        <p:spPr bwMode="auto">
          <a:xfrm>
            <a:off x="1470025" y="2559050"/>
            <a:ext cx="284163" cy="2857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 dirty="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25</a:t>
            </a:r>
          </a:p>
        </p:txBody>
      </p:sp>
      <p:sp>
        <p:nvSpPr>
          <p:cNvPr id="123912" name="Oval 8"/>
          <p:cNvSpPr>
            <a:spLocks noChangeArrowheads="1"/>
          </p:cNvSpPr>
          <p:nvPr/>
        </p:nvSpPr>
        <p:spPr bwMode="auto">
          <a:xfrm>
            <a:off x="1992313" y="3014663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15</a:t>
            </a:r>
          </a:p>
        </p:txBody>
      </p:sp>
      <p:cxnSp>
        <p:nvCxnSpPr>
          <p:cNvPr id="123917" name="AutoShape 13"/>
          <p:cNvCxnSpPr>
            <a:cxnSpLocks noChangeShapeType="1"/>
            <a:stCxn id="123919" idx="7"/>
            <a:endCxn id="123911" idx="3"/>
          </p:cNvCxnSpPr>
          <p:nvPr/>
        </p:nvCxnSpPr>
        <p:spPr bwMode="auto">
          <a:xfrm flipV="1">
            <a:off x="1190625" y="2817813"/>
            <a:ext cx="320675" cy="228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3918" name="AutoShape 14"/>
          <p:cNvCxnSpPr>
            <a:cxnSpLocks noChangeShapeType="1"/>
            <a:stCxn id="123912" idx="1"/>
            <a:endCxn id="123911" idx="5"/>
          </p:cNvCxnSpPr>
          <p:nvPr/>
        </p:nvCxnSpPr>
        <p:spPr bwMode="auto">
          <a:xfrm flipH="1" flipV="1">
            <a:off x="1712913" y="2817813"/>
            <a:ext cx="320675" cy="228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3919" name="Oval 15"/>
          <p:cNvSpPr>
            <a:spLocks noChangeArrowheads="1"/>
          </p:cNvSpPr>
          <p:nvPr/>
        </p:nvSpPr>
        <p:spPr bwMode="auto">
          <a:xfrm>
            <a:off x="947738" y="3014663"/>
            <a:ext cx="284162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16</a:t>
            </a:r>
          </a:p>
        </p:txBody>
      </p:sp>
      <p:sp>
        <p:nvSpPr>
          <p:cNvPr id="123924" name="Oval 20"/>
          <p:cNvSpPr>
            <a:spLocks noChangeArrowheads="1"/>
          </p:cNvSpPr>
          <p:nvPr/>
        </p:nvSpPr>
        <p:spPr bwMode="auto">
          <a:xfrm>
            <a:off x="3589338" y="2560638"/>
            <a:ext cx="284162" cy="2857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5</a:t>
            </a:r>
          </a:p>
        </p:txBody>
      </p:sp>
      <p:sp>
        <p:nvSpPr>
          <p:cNvPr id="123925" name="Oval 21"/>
          <p:cNvSpPr>
            <a:spLocks noChangeArrowheads="1"/>
          </p:cNvSpPr>
          <p:nvPr/>
        </p:nvSpPr>
        <p:spPr bwMode="auto">
          <a:xfrm>
            <a:off x="4111625" y="3016250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12</a:t>
            </a:r>
          </a:p>
        </p:txBody>
      </p:sp>
      <p:cxnSp>
        <p:nvCxnSpPr>
          <p:cNvPr id="123930" name="AutoShape 26"/>
          <p:cNvCxnSpPr>
            <a:cxnSpLocks noChangeShapeType="1"/>
            <a:stCxn id="123932" idx="7"/>
            <a:endCxn id="123924" idx="3"/>
          </p:cNvCxnSpPr>
          <p:nvPr/>
        </p:nvCxnSpPr>
        <p:spPr bwMode="auto">
          <a:xfrm flipV="1">
            <a:off x="3309938" y="2819400"/>
            <a:ext cx="320675" cy="228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3931" name="AutoShape 27"/>
          <p:cNvCxnSpPr>
            <a:cxnSpLocks noChangeShapeType="1"/>
            <a:stCxn id="123925" idx="1"/>
            <a:endCxn id="123924" idx="5"/>
          </p:cNvCxnSpPr>
          <p:nvPr/>
        </p:nvCxnSpPr>
        <p:spPr bwMode="auto">
          <a:xfrm flipH="1" flipV="1">
            <a:off x="3832225" y="2819400"/>
            <a:ext cx="320675" cy="228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3932" name="Oval 28"/>
          <p:cNvSpPr>
            <a:spLocks noChangeArrowheads="1"/>
          </p:cNvSpPr>
          <p:nvPr/>
        </p:nvSpPr>
        <p:spPr bwMode="auto">
          <a:xfrm>
            <a:off x="3067050" y="3016250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4</a:t>
            </a:r>
          </a:p>
        </p:txBody>
      </p:sp>
      <p:sp>
        <p:nvSpPr>
          <p:cNvPr id="123937" name="Oval 33"/>
          <p:cNvSpPr>
            <a:spLocks noChangeArrowheads="1"/>
          </p:cNvSpPr>
          <p:nvPr/>
        </p:nvSpPr>
        <p:spPr bwMode="auto">
          <a:xfrm>
            <a:off x="4648200" y="1676400"/>
            <a:ext cx="287338" cy="28416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cxnSp>
        <p:nvCxnSpPr>
          <p:cNvPr id="123938" name="AutoShape 34"/>
          <p:cNvCxnSpPr>
            <a:cxnSpLocks noChangeShapeType="1"/>
            <a:stCxn id="123937" idx="5"/>
            <a:endCxn id="123940" idx="1"/>
          </p:cNvCxnSpPr>
          <p:nvPr/>
        </p:nvCxnSpPr>
        <p:spPr bwMode="auto">
          <a:xfrm>
            <a:off x="4892675" y="1919288"/>
            <a:ext cx="1917700" cy="227012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</p:cxnSp>
      <p:cxnSp>
        <p:nvCxnSpPr>
          <p:cNvPr id="123939" name="AutoShape 35"/>
          <p:cNvCxnSpPr>
            <a:cxnSpLocks noChangeShapeType="1"/>
            <a:stCxn id="123937" idx="3"/>
            <a:endCxn id="123908" idx="7"/>
          </p:cNvCxnSpPr>
          <p:nvPr/>
        </p:nvCxnSpPr>
        <p:spPr bwMode="auto">
          <a:xfrm flipH="1">
            <a:off x="2773363" y="1919288"/>
            <a:ext cx="1917700" cy="225425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</p:cxnSp>
      <p:sp>
        <p:nvSpPr>
          <p:cNvPr id="123940" name="Oval 36"/>
          <p:cNvSpPr>
            <a:spLocks noChangeArrowheads="1"/>
          </p:cNvSpPr>
          <p:nvPr/>
        </p:nvSpPr>
        <p:spPr bwMode="auto">
          <a:xfrm>
            <a:off x="6769100" y="2105025"/>
            <a:ext cx="285750" cy="28416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cxnSp>
        <p:nvCxnSpPr>
          <p:cNvPr id="123941" name="AutoShape 37"/>
          <p:cNvCxnSpPr>
            <a:cxnSpLocks noChangeShapeType="1"/>
            <a:stCxn id="123940" idx="3"/>
            <a:endCxn id="123943" idx="7"/>
          </p:cNvCxnSpPr>
          <p:nvPr/>
        </p:nvCxnSpPr>
        <p:spPr bwMode="auto">
          <a:xfrm flipH="1">
            <a:off x="5953125" y="2347913"/>
            <a:ext cx="857250" cy="239712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</p:cxnSp>
      <p:cxnSp>
        <p:nvCxnSpPr>
          <p:cNvPr id="123942" name="AutoShape 38"/>
          <p:cNvCxnSpPr>
            <a:cxnSpLocks noChangeShapeType="1"/>
            <a:stCxn id="123956" idx="1"/>
            <a:endCxn id="123940" idx="5"/>
          </p:cNvCxnSpPr>
          <p:nvPr/>
        </p:nvCxnSpPr>
        <p:spPr bwMode="auto">
          <a:xfrm flipH="1" flipV="1">
            <a:off x="7013575" y="2347913"/>
            <a:ext cx="857250" cy="241300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</p:cxnSp>
      <p:sp>
        <p:nvSpPr>
          <p:cNvPr id="123943" name="Oval 39"/>
          <p:cNvSpPr>
            <a:spLocks noChangeArrowheads="1"/>
          </p:cNvSpPr>
          <p:nvPr/>
        </p:nvSpPr>
        <p:spPr bwMode="auto">
          <a:xfrm>
            <a:off x="5710238" y="2560638"/>
            <a:ext cx="284162" cy="2857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11</a:t>
            </a:r>
          </a:p>
        </p:txBody>
      </p:sp>
      <p:sp>
        <p:nvSpPr>
          <p:cNvPr id="123944" name="Oval 40"/>
          <p:cNvSpPr>
            <a:spLocks noChangeArrowheads="1"/>
          </p:cNvSpPr>
          <p:nvPr/>
        </p:nvSpPr>
        <p:spPr bwMode="auto">
          <a:xfrm>
            <a:off x="6232525" y="3016250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9</a:t>
            </a:r>
          </a:p>
        </p:txBody>
      </p:sp>
      <p:cxnSp>
        <p:nvCxnSpPr>
          <p:cNvPr id="123949" name="AutoShape 45"/>
          <p:cNvCxnSpPr>
            <a:cxnSpLocks noChangeShapeType="1"/>
            <a:stCxn id="123951" idx="7"/>
            <a:endCxn id="123943" idx="3"/>
          </p:cNvCxnSpPr>
          <p:nvPr/>
        </p:nvCxnSpPr>
        <p:spPr bwMode="auto">
          <a:xfrm flipV="1">
            <a:off x="5430838" y="2819400"/>
            <a:ext cx="320675" cy="228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3950" name="AutoShape 46"/>
          <p:cNvCxnSpPr>
            <a:cxnSpLocks noChangeShapeType="1"/>
            <a:stCxn id="123944" idx="1"/>
            <a:endCxn id="123943" idx="5"/>
          </p:cNvCxnSpPr>
          <p:nvPr/>
        </p:nvCxnSpPr>
        <p:spPr bwMode="auto">
          <a:xfrm flipH="1" flipV="1">
            <a:off x="5953125" y="2819400"/>
            <a:ext cx="320675" cy="228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3951" name="Oval 47"/>
          <p:cNvSpPr>
            <a:spLocks noChangeArrowheads="1"/>
          </p:cNvSpPr>
          <p:nvPr/>
        </p:nvSpPr>
        <p:spPr bwMode="auto">
          <a:xfrm>
            <a:off x="5187950" y="3016250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6</a:t>
            </a:r>
          </a:p>
        </p:txBody>
      </p:sp>
      <p:sp>
        <p:nvSpPr>
          <p:cNvPr id="123956" name="Oval 52"/>
          <p:cNvSpPr>
            <a:spLocks noChangeArrowheads="1"/>
          </p:cNvSpPr>
          <p:nvPr/>
        </p:nvSpPr>
        <p:spPr bwMode="auto">
          <a:xfrm>
            <a:off x="7829550" y="2562225"/>
            <a:ext cx="284163" cy="2857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chemeClr val="bg1"/>
                </a:solidFill>
                <a:latin typeface="Times New Roman" pitchFamily="39" charset="0"/>
                <a:sym typeface="Symbol" pitchFamily="39" charset="2"/>
              </a:rPr>
              <a:t>27</a:t>
            </a:r>
          </a:p>
        </p:txBody>
      </p:sp>
      <p:sp>
        <p:nvSpPr>
          <p:cNvPr id="123957" name="Oval 53"/>
          <p:cNvSpPr>
            <a:spLocks noChangeArrowheads="1"/>
          </p:cNvSpPr>
          <p:nvPr/>
        </p:nvSpPr>
        <p:spPr bwMode="auto">
          <a:xfrm>
            <a:off x="8351838" y="3017838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20</a:t>
            </a:r>
          </a:p>
        </p:txBody>
      </p:sp>
      <p:cxnSp>
        <p:nvCxnSpPr>
          <p:cNvPr id="123962" name="AutoShape 58"/>
          <p:cNvCxnSpPr>
            <a:cxnSpLocks noChangeShapeType="1"/>
            <a:stCxn id="123964" idx="7"/>
            <a:endCxn id="123956" idx="3"/>
          </p:cNvCxnSpPr>
          <p:nvPr/>
        </p:nvCxnSpPr>
        <p:spPr bwMode="auto">
          <a:xfrm flipV="1">
            <a:off x="7550150" y="2820988"/>
            <a:ext cx="320675" cy="228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3963" name="AutoShape 59"/>
          <p:cNvCxnSpPr>
            <a:cxnSpLocks noChangeShapeType="1"/>
            <a:stCxn id="123957" idx="1"/>
            <a:endCxn id="123956" idx="5"/>
          </p:cNvCxnSpPr>
          <p:nvPr/>
        </p:nvCxnSpPr>
        <p:spPr bwMode="auto">
          <a:xfrm flipH="1" flipV="1">
            <a:off x="8072438" y="2820988"/>
            <a:ext cx="320675" cy="228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3964" name="Oval 60"/>
          <p:cNvSpPr>
            <a:spLocks noChangeArrowheads="1"/>
          </p:cNvSpPr>
          <p:nvPr/>
        </p:nvSpPr>
        <p:spPr bwMode="auto">
          <a:xfrm>
            <a:off x="7307263" y="3017838"/>
            <a:ext cx="284162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23</a:t>
            </a:r>
          </a:p>
        </p:txBody>
      </p:sp>
      <p:sp>
        <p:nvSpPr>
          <p:cNvPr id="123969" name="Oval 65"/>
          <p:cNvSpPr>
            <a:spLocks noChangeArrowheads="1"/>
          </p:cNvSpPr>
          <p:nvPr/>
        </p:nvSpPr>
        <p:spPr bwMode="auto">
          <a:xfrm>
            <a:off x="2452688" y="4618038"/>
            <a:ext cx="285750" cy="284162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solidFill>
                <a:srgbClr val="FBEFD2"/>
              </a:solidFill>
              <a:latin typeface="Times New Roman" pitchFamily="39" charset="0"/>
              <a:sym typeface="Symbol" pitchFamily="39" charset="2"/>
            </a:endParaRPr>
          </a:p>
        </p:txBody>
      </p:sp>
      <p:cxnSp>
        <p:nvCxnSpPr>
          <p:cNvPr id="123970" name="AutoShape 66"/>
          <p:cNvCxnSpPr>
            <a:cxnSpLocks noChangeShapeType="1"/>
            <a:stCxn id="123969" idx="3"/>
            <a:endCxn id="123972" idx="7"/>
          </p:cNvCxnSpPr>
          <p:nvPr/>
        </p:nvCxnSpPr>
        <p:spPr bwMode="auto">
          <a:xfrm flipH="1">
            <a:off x="1636713" y="4860925"/>
            <a:ext cx="857250" cy="239713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</p:cxnSp>
      <p:cxnSp>
        <p:nvCxnSpPr>
          <p:cNvPr id="123971" name="AutoShape 67"/>
          <p:cNvCxnSpPr>
            <a:cxnSpLocks noChangeShapeType="1"/>
            <a:stCxn id="123985" idx="1"/>
            <a:endCxn id="123969" idx="5"/>
          </p:cNvCxnSpPr>
          <p:nvPr/>
        </p:nvCxnSpPr>
        <p:spPr bwMode="auto">
          <a:xfrm flipH="1" flipV="1">
            <a:off x="2697163" y="4860925"/>
            <a:ext cx="857250" cy="241300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</p:cxnSp>
      <p:sp>
        <p:nvSpPr>
          <p:cNvPr id="123972" name="Oval 68"/>
          <p:cNvSpPr>
            <a:spLocks noChangeArrowheads="1"/>
          </p:cNvSpPr>
          <p:nvPr/>
        </p:nvSpPr>
        <p:spPr bwMode="auto">
          <a:xfrm>
            <a:off x="1393825" y="5073650"/>
            <a:ext cx="284163" cy="2857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15</a:t>
            </a:r>
          </a:p>
        </p:txBody>
      </p:sp>
      <p:sp>
        <p:nvSpPr>
          <p:cNvPr id="123973" name="Oval 69"/>
          <p:cNvSpPr>
            <a:spLocks noChangeArrowheads="1"/>
          </p:cNvSpPr>
          <p:nvPr/>
        </p:nvSpPr>
        <p:spPr bwMode="auto">
          <a:xfrm>
            <a:off x="1916113" y="5529263"/>
            <a:ext cx="285750" cy="2857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25</a:t>
            </a:r>
          </a:p>
        </p:txBody>
      </p:sp>
      <p:cxnSp>
        <p:nvCxnSpPr>
          <p:cNvPr id="123978" name="AutoShape 74"/>
          <p:cNvCxnSpPr>
            <a:cxnSpLocks noChangeShapeType="1"/>
            <a:stCxn id="123980" idx="7"/>
            <a:endCxn id="123972" idx="3"/>
          </p:cNvCxnSpPr>
          <p:nvPr/>
        </p:nvCxnSpPr>
        <p:spPr bwMode="auto">
          <a:xfrm flipV="1">
            <a:off x="1114425" y="5332413"/>
            <a:ext cx="320675" cy="228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3979" name="AutoShape 75"/>
          <p:cNvCxnSpPr>
            <a:cxnSpLocks noChangeShapeType="1"/>
            <a:stCxn id="123973" idx="1"/>
            <a:endCxn id="123972" idx="5"/>
          </p:cNvCxnSpPr>
          <p:nvPr/>
        </p:nvCxnSpPr>
        <p:spPr bwMode="auto">
          <a:xfrm flipH="1" flipV="1">
            <a:off x="1636713" y="5332413"/>
            <a:ext cx="320675" cy="223837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</p:cxnSp>
      <p:sp>
        <p:nvSpPr>
          <p:cNvPr id="123980" name="Oval 76"/>
          <p:cNvSpPr>
            <a:spLocks noChangeArrowheads="1"/>
          </p:cNvSpPr>
          <p:nvPr/>
        </p:nvSpPr>
        <p:spPr bwMode="auto">
          <a:xfrm>
            <a:off x="871538" y="5529263"/>
            <a:ext cx="284162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16</a:t>
            </a:r>
          </a:p>
        </p:txBody>
      </p:sp>
      <p:sp>
        <p:nvSpPr>
          <p:cNvPr id="123985" name="Oval 81"/>
          <p:cNvSpPr>
            <a:spLocks noChangeArrowheads="1"/>
          </p:cNvSpPr>
          <p:nvPr/>
        </p:nvSpPr>
        <p:spPr bwMode="auto">
          <a:xfrm>
            <a:off x="3513138" y="5075238"/>
            <a:ext cx="284162" cy="2857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4</a:t>
            </a:r>
          </a:p>
        </p:txBody>
      </p:sp>
      <p:sp>
        <p:nvSpPr>
          <p:cNvPr id="123986" name="Oval 82"/>
          <p:cNvSpPr>
            <a:spLocks noChangeArrowheads="1"/>
          </p:cNvSpPr>
          <p:nvPr/>
        </p:nvSpPr>
        <p:spPr bwMode="auto">
          <a:xfrm>
            <a:off x="4035425" y="5530850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12</a:t>
            </a:r>
          </a:p>
        </p:txBody>
      </p:sp>
      <p:cxnSp>
        <p:nvCxnSpPr>
          <p:cNvPr id="123991" name="AutoShape 87"/>
          <p:cNvCxnSpPr>
            <a:cxnSpLocks noChangeShapeType="1"/>
            <a:stCxn id="123993" idx="7"/>
            <a:endCxn id="123985" idx="3"/>
          </p:cNvCxnSpPr>
          <p:nvPr/>
        </p:nvCxnSpPr>
        <p:spPr bwMode="auto">
          <a:xfrm flipV="1">
            <a:off x="3233738" y="5334000"/>
            <a:ext cx="320675" cy="223838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123992" name="AutoShape 88"/>
          <p:cNvCxnSpPr>
            <a:cxnSpLocks noChangeShapeType="1"/>
            <a:stCxn id="123986" idx="1"/>
            <a:endCxn id="123985" idx="5"/>
          </p:cNvCxnSpPr>
          <p:nvPr/>
        </p:nvCxnSpPr>
        <p:spPr bwMode="auto">
          <a:xfrm flipH="1" flipV="1">
            <a:off x="3756025" y="5334000"/>
            <a:ext cx="320675" cy="228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3993" name="Oval 89"/>
          <p:cNvSpPr>
            <a:spLocks noChangeArrowheads="1"/>
          </p:cNvSpPr>
          <p:nvPr/>
        </p:nvSpPr>
        <p:spPr bwMode="auto">
          <a:xfrm>
            <a:off x="2990850" y="5530850"/>
            <a:ext cx="284163" cy="2857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5</a:t>
            </a:r>
          </a:p>
        </p:txBody>
      </p:sp>
      <p:sp>
        <p:nvSpPr>
          <p:cNvPr id="123998" name="Oval 94"/>
          <p:cNvSpPr>
            <a:spLocks noChangeArrowheads="1"/>
          </p:cNvSpPr>
          <p:nvPr/>
        </p:nvSpPr>
        <p:spPr bwMode="auto">
          <a:xfrm>
            <a:off x="4572000" y="4191000"/>
            <a:ext cx="287338" cy="28416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solidFill>
                <a:srgbClr val="FBEFD2"/>
              </a:solidFill>
              <a:latin typeface="Times New Roman" pitchFamily="39" charset="0"/>
              <a:sym typeface="Symbol" pitchFamily="39" charset="2"/>
            </a:endParaRPr>
          </a:p>
        </p:txBody>
      </p:sp>
      <p:cxnSp>
        <p:nvCxnSpPr>
          <p:cNvPr id="123999" name="AutoShape 95"/>
          <p:cNvCxnSpPr>
            <a:cxnSpLocks noChangeShapeType="1"/>
            <a:stCxn id="123998" idx="5"/>
            <a:endCxn id="124001" idx="1"/>
          </p:cNvCxnSpPr>
          <p:nvPr/>
        </p:nvCxnSpPr>
        <p:spPr bwMode="auto">
          <a:xfrm>
            <a:off x="4816475" y="4433888"/>
            <a:ext cx="1917700" cy="227012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</p:cxnSp>
      <p:cxnSp>
        <p:nvCxnSpPr>
          <p:cNvPr id="124000" name="AutoShape 96"/>
          <p:cNvCxnSpPr>
            <a:cxnSpLocks noChangeShapeType="1"/>
            <a:stCxn id="123998" idx="3"/>
            <a:endCxn id="123969" idx="7"/>
          </p:cNvCxnSpPr>
          <p:nvPr/>
        </p:nvCxnSpPr>
        <p:spPr bwMode="auto">
          <a:xfrm flipH="1">
            <a:off x="2697163" y="4433888"/>
            <a:ext cx="1917700" cy="225425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</p:cxnSp>
      <p:sp>
        <p:nvSpPr>
          <p:cNvPr id="124001" name="Oval 97"/>
          <p:cNvSpPr>
            <a:spLocks noChangeArrowheads="1"/>
          </p:cNvSpPr>
          <p:nvPr/>
        </p:nvSpPr>
        <p:spPr bwMode="auto">
          <a:xfrm>
            <a:off x="6692900" y="4619625"/>
            <a:ext cx="285750" cy="28416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solidFill>
                <a:srgbClr val="FBEFD2"/>
              </a:solidFill>
              <a:latin typeface="Times New Roman" pitchFamily="39" charset="0"/>
              <a:sym typeface="Symbol" pitchFamily="39" charset="2"/>
            </a:endParaRPr>
          </a:p>
        </p:txBody>
      </p:sp>
      <p:cxnSp>
        <p:nvCxnSpPr>
          <p:cNvPr id="124002" name="AutoShape 98"/>
          <p:cNvCxnSpPr>
            <a:cxnSpLocks noChangeShapeType="1"/>
            <a:stCxn id="124001" idx="3"/>
            <a:endCxn id="124004" idx="7"/>
          </p:cNvCxnSpPr>
          <p:nvPr/>
        </p:nvCxnSpPr>
        <p:spPr bwMode="auto">
          <a:xfrm flipH="1">
            <a:off x="5876925" y="4862513"/>
            <a:ext cx="857250" cy="239712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</p:cxnSp>
      <p:cxnSp>
        <p:nvCxnSpPr>
          <p:cNvPr id="124003" name="AutoShape 99"/>
          <p:cNvCxnSpPr>
            <a:cxnSpLocks noChangeShapeType="1"/>
            <a:stCxn id="124017" idx="1"/>
            <a:endCxn id="124001" idx="5"/>
          </p:cNvCxnSpPr>
          <p:nvPr/>
        </p:nvCxnSpPr>
        <p:spPr bwMode="auto">
          <a:xfrm flipH="1" flipV="1">
            <a:off x="6937375" y="4862513"/>
            <a:ext cx="857250" cy="241300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</p:cxnSp>
      <p:sp>
        <p:nvSpPr>
          <p:cNvPr id="124004" name="Oval 100"/>
          <p:cNvSpPr>
            <a:spLocks noChangeArrowheads="1"/>
          </p:cNvSpPr>
          <p:nvPr/>
        </p:nvSpPr>
        <p:spPr bwMode="auto">
          <a:xfrm>
            <a:off x="5634038" y="5075238"/>
            <a:ext cx="284162" cy="2857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6</a:t>
            </a:r>
          </a:p>
        </p:txBody>
      </p:sp>
      <p:sp>
        <p:nvSpPr>
          <p:cNvPr id="124005" name="Oval 101"/>
          <p:cNvSpPr>
            <a:spLocks noChangeArrowheads="1"/>
          </p:cNvSpPr>
          <p:nvPr/>
        </p:nvSpPr>
        <p:spPr bwMode="auto">
          <a:xfrm>
            <a:off x="6156325" y="5530850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9</a:t>
            </a:r>
          </a:p>
        </p:txBody>
      </p:sp>
      <p:cxnSp>
        <p:nvCxnSpPr>
          <p:cNvPr id="124010" name="AutoShape 106"/>
          <p:cNvCxnSpPr>
            <a:cxnSpLocks noChangeShapeType="1"/>
            <a:stCxn id="124012" idx="7"/>
            <a:endCxn id="124004" idx="3"/>
          </p:cNvCxnSpPr>
          <p:nvPr/>
        </p:nvCxnSpPr>
        <p:spPr bwMode="auto">
          <a:xfrm flipV="1">
            <a:off x="5354638" y="5334000"/>
            <a:ext cx="320675" cy="223838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124011" name="AutoShape 107"/>
          <p:cNvCxnSpPr>
            <a:cxnSpLocks noChangeShapeType="1"/>
            <a:stCxn id="124005" idx="1"/>
            <a:endCxn id="124004" idx="5"/>
          </p:cNvCxnSpPr>
          <p:nvPr/>
        </p:nvCxnSpPr>
        <p:spPr bwMode="auto">
          <a:xfrm flipH="1" flipV="1">
            <a:off x="5876925" y="5334000"/>
            <a:ext cx="320675" cy="228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4012" name="Oval 108"/>
          <p:cNvSpPr>
            <a:spLocks noChangeArrowheads="1"/>
          </p:cNvSpPr>
          <p:nvPr/>
        </p:nvSpPr>
        <p:spPr bwMode="auto">
          <a:xfrm>
            <a:off x="5111750" y="5530850"/>
            <a:ext cx="284163" cy="2857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11</a:t>
            </a:r>
          </a:p>
        </p:txBody>
      </p:sp>
      <p:sp>
        <p:nvSpPr>
          <p:cNvPr id="124017" name="Oval 113"/>
          <p:cNvSpPr>
            <a:spLocks noChangeArrowheads="1"/>
          </p:cNvSpPr>
          <p:nvPr/>
        </p:nvSpPr>
        <p:spPr bwMode="auto">
          <a:xfrm>
            <a:off x="7753350" y="5076825"/>
            <a:ext cx="284163" cy="2857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 dirty="0" smtClean="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20</a:t>
            </a:r>
            <a:endParaRPr lang="en-US" sz="1600" dirty="0">
              <a:solidFill>
                <a:srgbClr val="FBEFD2"/>
              </a:solidFill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4018" name="Oval 114"/>
          <p:cNvSpPr>
            <a:spLocks noChangeArrowheads="1"/>
          </p:cNvSpPr>
          <p:nvPr/>
        </p:nvSpPr>
        <p:spPr bwMode="auto">
          <a:xfrm>
            <a:off x="8275638" y="5532438"/>
            <a:ext cx="285750" cy="2857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 dirty="0" smtClean="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27</a:t>
            </a:r>
            <a:endParaRPr lang="en-US" sz="1600" dirty="0">
              <a:solidFill>
                <a:srgbClr val="FBEFD2"/>
              </a:solidFill>
              <a:latin typeface="Times New Roman" pitchFamily="39" charset="0"/>
              <a:sym typeface="Symbol" pitchFamily="39" charset="2"/>
            </a:endParaRPr>
          </a:p>
        </p:txBody>
      </p:sp>
      <p:cxnSp>
        <p:nvCxnSpPr>
          <p:cNvPr id="124023" name="AutoShape 119"/>
          <p:cNvCxnSpPr>
            <a:cxnSpLocks noChangeShapeType="1"/>
            <a:stCxn id="124025" idx="7"/>
            <a:endCxn id="124017" idx="3"/>
          </p:cNvCxnSpPr>
          <p:nvPr/>
        </p:nvCxnSpPr>
        <p:spPr bwMode="auto">
          <a:xfrm flipV="1">
            <a:off x="7473950" y="5335588"/>
            <a:ext cx="320675" cy="228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4024" name="AutoShape 120"/>
          <p:cNvCxnSpPr>
            <a:cxnSpLocks noChangeShapeType="1"/>
            <a:stCxn id="124018" idx="1"/>
            <a:endCxn id="124017" idx="5"/>
          </p:cNvCxnSpPr>
          <p:nvPr/>
        </p:nvCxnSpPr>
        <p:spPr bwMode="auto">
          <a:xfrm flipH="1" flipV="1">
            <a:off x="7996238" y="5335588"/>
            <a:ext cx="320675" cy="223837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</p:cxnSp>
      <p:sp>
        <p:nvSpPr>
          <p:cNvPr id="124025" name="Oval 121"/>
          <p:cNvSpPr>
            <a:spLocks noChangeArrowheads="1"/>
          </p:cNvSpPr>
          <p:nvPr/>
        </p:nvSpPr>
        <p:spPr bwMode="auto">
          <a:xfrm>
            <a:off x="7231063" y="5532438"/>
            <a:ext cx="284162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 dirty="0" smtClean="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23</a:t>
            </a:r>
            <a:endParaRPr lang="en-US" sz="1600" dirty="0">
              <a:solidFill>
                <a:srgbClr val="FBEFD2"/>
              </a:solidFill>
              <a:latin typeface="Times New Roman" pitchFamily="39" charset="0"/>
              <a:sym typeface="Symbol" pitchFamily="39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(contd.)</a:t>
            </a:r>
          </a:p>
        </p:txBody>
      </p:sp>
      <p:sp>
        <p:nvSpPr>
          <p:cNvPr id="124932" name="Oval 4"/>
          <p:cNvSpPr>
            <a:spLocks noChangeArrowheads="1"/>
          </p:cNvSpPr>
          <p:nvPr/>
        </p:nvSpPr>
        <p:spPr bwMode="auto">
          <a:xfrm>
            <a:off x="2452688" y="2103438"/>
            <a:ext cx="285750" cy="284162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 dirty="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7</a:t>
            </a:r>
          </a:p>
        </p:txBody>
      </p:sp>
      <p:cxnSp>
        <p:nvCxnSpPr>
          <p:cNvPr id="124933" name="AutoShape 5"/>
          <p:cNvCxnSpPr>
            <a:cxnSpLocks noChangeShapeType="1"/>
            <a:stCxn id="124932" idx="3"/>
            <a:endCxn id="124935" idx="7"/>
          </p:cNvCxnSpPr>
          <p:nvPr/>
        </p:nvCxnSpPr>
        <p:spPr bwMode="auto">
          <a:xfrm flipH="1">
            <a:off x="1636713" y="2360613"/>
            <a:ext cx="857250" cy="2301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4934" name="AutoShape 6"/>
          <p:cNvCxnSpPr>
            <a:cxnSpLocks noChangeShapeType="1"/>
            <a:stCxn id="124948" idx="1"/>
            <a:endCxn id="124932" idx="5"/>
          </p:cNvCxnSpPr>
          <p:nvPr/>
        </p:nvCxnSpPr>
        <p:spPr bwMode="auto">
          <a:xfrm flipH="1" flipV="1">
            <a:off x="2697163" y="2360613"/>
            <a:ext cx="857250" cy="231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4935" name="Oval 7"/>
          <p:cNvSpPr>
            <a:spLocks noChangeArrowheads="1"/>
          </p:cNvSpPr>
          <p:nvPr/>
        </p:nvSpPr>
        <p:spPr bwMode="auto">
          <a:xfrm>
            <a:off x="1393825" y="2559050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15</a:t>
            </a:r>
          </a:p>
        </p:txBody>
      </p:sp>
      <p:sp>
        <p:nvSpPr>
          <p:cNvPr id="124936" name="Oval 8"/>
          <p:cNvSpPr>
            <a:spLocks noChangeArrowheads="1"/>
          </p:cNvSpPr>
          <p:nvPr/>
        </p:nvSpPr>
        <p:spPr bwMode="auto">
          <a:xfrm>
            <a:off x="1916113" y="3014663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25</a:t>
            </a:r>
          </a:p>
        </p:txBody>
      </p:sp>
      <p:cxnSp>
        <p:nvCxnSpPr>
          <p:cNvPr id="124941" name="AutoShape 13"/>
          <p:cNvCxnSpPr>
            <a:cxnSpLocks noChangeShapeType="1"/>
            <a:stCxn id="124943" idx="7"/>
            <a:endCxn id="124935" idx="3"/>
          </p:cNvCxnSpPr>
          <p:nvPr/>
        </p:nvCxnSpPr>
        <p:spPr bwMode="auto">
          <a:xfrm flipV="1">
            <a:off x="1114425" y="2813050"/>
            <a:ext cx="320675" cy="2333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4942" name="AutoShape 14"/>
          <p:cNvCxnSpPr>
            <a:cxnSpLocks noChangeShapeType="1"/>
            <a:stCxn id="124936" idx="1"/>
            <a:endCxn id="124935" idx="5"/>
          </p:cNvCxnSpPr>
          <p:nvPr/>
        </p:nvCxnSpPr>
        <p:spPr bwMode="auto">
          <a:xfrm flipH="1" flipV="1">
            <a:off x="1636713" y="2813050"/>
            <a:ext cx="320675" cy="2333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4943" name="Oval 15"/>
          <p:cNvSpPr>
            <a:spLocks noChangeArrowheads="1"/>
          </p:cNvSpPr>
          <p:nvPr/>
        </p:nvSpPr>
        <p:spPr bwMode="auto">
          <a:xfrm>
            <a:off x="871538" y="3014663"/>
            <a:ext cx="284162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16</a:t>
            </a:r>
          </a:p>
        </p:txBody>
      </p:sp>
      <p:sp>
        <p:nvSpPr>
          <p:cNvPr id="124948" name="Oval 20"/>
          <p:cNvSpPr>
            <a:spLocks noChangeArrowheads="1"/>
          </p:cNvSpPr>
          <p:nvPr/>
        </p:nvSpPr>
        <p:spPr bwMode="auto">
          <a:xfrm>
            <a:off x="3513138" y="2560638"/>
            <a:ext cx="284162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4</a:t>
            </a:r>
          </a:p>
        </p:txBody>
      </p:sp>
      <p:sp>
        <p:nvSpPr>
          <p:cNvPr id="124949" name="Oval 21"/>
          <p:cNvSpPr>
            <a:spLocks noChangeArrowheads="1"/>
          </p:cNvSpPr>
          <p:nvPr/>
        </p:nvSpPr>
        <p:spPr bwMode="auto">
          <a:xfrm>
            <a:off x="4035425" y="3016250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12</a:t>
            </a:r>
          </a:p>
        </p:txBody>
      </p:sp>
      <p:cxnSp>
        <p:nvCxnSpPr>
          <p:cNvPr id="124954" name="AutoShape 26"/>
          <p:cNvCxnSpPr>
            <a:cxnSpLocks noChangeShapeType="1"/>
            <a:stCxn id="124956" idx="7"/>
            <a:endCxn id="124948" idx="3"/>
          </p:cNvCxnSpPr>
          <p:nvPr/>
        </p:nvCxnSpPr>
        <p:spPr bwMode="auto">
          <a:xfrm flipV="1">
            <a:off x="3233738" y="2814638"/>
            <a:ext cx="320675" cy="2333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4955" name="AutoShape 27"/>
          <p:cNvCxnSpPr>
            <a:cxnSpLocks noChangeShapeType="1"/>
            <a:stCxn id="124949" idx="1"/>
            <a:endCxn id="124948" idx="5"/>
          </p:cNvCxnSpPr>
          <p:nvPr/>
        </p:nvCxnSpPr>
        <p:spPr bwMode="auto">
          <a:xfrm flipH="1" flipV="1">
            <a:off x="3756025" y="2814638"/>
            <a:ext cx="320675" cy="2333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4956" name="Oval 28"/>
          <p:cNvSpPr>
            <a:spLocks noChangeArrowheads="1"/>
          </p:cNvSpPr>
          <p:nvPr/>
        </p:nvSpPr>
        <p:spPr bwMode="auto">
          <a:xfrm>
            <a:off x="2990850" y="3016250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5</a:t>
            </a:r>
          </a:p>
        </p:txBody>
      </p:sp>
      <p:sp>
        <p:nvSpPr>
          <p:cNvPr id="124961" name="Oval 33"/>
          <p:cNvSpPr>
            <a:spLocks noChangeArrowheads="1"/>
          </p:cNvSpPr>
          <p:nvPr/>
        </p:nvSpPr>
        <p:spPr bwMode="auto">
          <a:xfrm>
            <a:off x="4572000" y="1676400"/>
            <a:ext cx="287338" cy="28416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cxnSp>
        <p:nvCxnSpPr>
          <p:cNvPr id="124962" name="AutoShape 34"/>
          <p:cNvCxnSpPr>
            <a:cxnSpLocks noChangeShapeType="1"/>
            <a:stCxn id="124961" idx="5"/>
            <a:endCxn id="124964" idx="1"/>
          </p:cNvCxnSpPr>
          <p:nvPr/>
        </p:nvCxnSpPr>
        <p:spPr bwMode="auto">
          <a:xfrm>
            <a:off x="4816475" y="1919288"/>
            <a:ext cx="1917700" cy="212725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</p:cxnSp>
      <p:cxnSp>
        <p:nvCxnSpPr>
          <p:cNvPr id="124963" name="AutoShape 35"/>
          <p:cNvCxnSpPr>
            <a:cxnSpLocks noChangeShapeType="1"/>
            <a:stCxn id="124961" idx="3"/>
            <a:endCxn id="124932" idx="7"/>
          </p:cNvCxnSpPr>
          <p:nvPr/>
        </p:nvCxnSpPr>
        <p:spPr bwMode="auto">
          <a:xfrm flipH="1">
            <a:off x="2697163" y="1919288"/>
            <a:ext cx="1917700" cy="211137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</p:cxnSp>
      <p:sp>
        <p:nvSpPr>
          <p:cNvPr id="124964" name="Oval 36"/>
          <p:cNvSpPr>
            <a:spLocks noChangeArrowheads="1"/>
          </p:cNvSpPr>
          <p:nvPr/>
        </p:nvSpPr>
        <p:spPr bwMode="auto">
          <a:xfrm>
            <a:off x="6692900" y="2105025"/>
            <a:ext cx="285750" cy="284163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8</a:t>
            </a:r>
          </a:p>
        </p:txBody>
      </p:sp>
      <p:cxnSp>
        <p:nvCxnSpPr>
          <p:cNvPr id="124965" name="AutoShape 37"/>
          <p:cNvCxnSpPr>
            <a:cxnSpLocks noChangeShapeType="1"/>
            <a:stCxn id="124964" idx="3"/>
            <a:endCxn id="124967" idx="7"/>
          </p:cNvCxnSpPr>
          <p:nvPr/>
        </p:nvCxnSpPr>
        <p:spPr bwMode="auto">
          <a:xfrm flipH="1">
            <a:off x="5876925" y="2362200"/>
            <a:ext cx="857250" cy="2301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4966" name="AutoShape 38"/>
          <p:cNvCxnSpPr>
            <a:cxnSpLocks noChangeShapeType="1"/>
            <a:stCxn id="124980" idx="1"/>
            <a:endCxn id="124964" idx="5"/>
          </p:cNvCxnSpPr>
          <p:nvPr/>
        </p:nvCxnSpPr>
        <p:spPr bwMode="auto">
          <a:xfrm flipH="1" flipV="1">
            <a:off x="6937375" y="2362200"/>
            <a:ext cx="857250" cy="231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4967" name="Oval 39"/>
          <p:cNvSpPr>
            <a:spLocks noChangeArrowheads="1"/>
          </p:cNvSpPr>
          <p:nvPr/>
        </p:nvSpPr>
        <p:spPr bwMode="auto">
          <a:xfrm>
            <a:off x="5634038" y="2560638"/>
            <a:ext cx="284162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6</a:t>
            </a:r>
          </a:p>
        </p:txBody>
      </p:sp>
      <p:sp>
        <p:nvSpPr>
          <p:cNvPr id="124968" name="Oval 40"/>
          <p:cNvSpPr>
            <a:spLocks noChangeArrowheads="1"/>
          </p:cNvSpPr>
          <p:nvPr/>
        </p:nvSpPr>
        <p:spPr bwMode="auto">
          <a:xfrm>
            <a:off x="6156325" y="3016250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9</a:t>
            </a:r>
          </a:p>
        </p:txBody>
      </p:sp>
      <p:cxnSp>
        <p:nvCxnSpPr>
          <p:cNvPr id="124973" name="AutoShape 45"/>
          <p:cNvCxnSpPr>
            <a:cxnSpLocks noChangeShapeType="1"/>
            <a:stCxn id="124975" idx="7"/>
            <a:endCxn id="124967" idx="3"/>
          </p:cNvCxnSpPr>
          <p:nvPr/>
        </p:nvCxnSpPr>
        <p:spPr bwMode="auto">
          <a:xfrm flipV="1">
            <a:off x="5354638" y="2814638"/>
            <a:ext cx="320675" cy="2333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4974" name="AutoShape 46"/>
          <p:cNvCxnSpPr>
            <a:cxnSpLocks noChangeShapeType="1"/>
            <a:stCxn id="124968" idx="1"/>
            <a:endCxn id="124967" idx="5"/>
          </p:cNvCxnSpPr>
          <p:nvPr/>
        </p:nvCxnSpPr>
        <p:spPr bwMode="auto">
          <a:xfrm flipH="1" flipV="1">
            <a:off x="5876925" y="2814638"/>
            <a:ext cx="320675" cy="2333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4975" name="Oval 47"/>
          <p:cNvSpPr>
            <a:spLocks noChangeArrowheads="1"/>
          </p:cNvSpPr>
          <p:nvPr/>
        </p:nvSpPr>
        <p:spPr bwMode="auto">
          <a:xfrm>
            <a:off x="5111750" y="3016250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11</a:t>
            </a:r>
          </a:p>
        </p:txBody>
      </p:sp>
      <p:sp>
        <p:nvSpPr>
          <p:cNvPr id="124980" name="Oval 52"/>
          <p:cNvSpPr>
            <a:spLocks noChangeArrowheads="1"/>
          </p:cNvSpPr>
          <p:nvPr/>
        </p:nvSpPr>
        <p:spPr bwMode="auto">
          <a:xfrm>
            <a:off x="7753350" y="2562225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 dirty="0" smtClean="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20</a:t>
            </a:r>
            <a:endParaRPr lang="en-US" sz="1600" dirty="0">
              <a:solidFill>
                <a:srgbClr val="FBEFD2"/>
              </a:solidFill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4981" name="Oval 53"/>
          <p:cNvSpPr>
            <a:spLocks noChangeArrowheads="1"/>
          </p:cNvSpPr>
          <p:nvPr/>
        </p:nvSpPr>
        <p:spPr bwMode="auto">
          <a:xfrm>
            <a:off x="8275638" y="3017838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 dirty="0" smtClean="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27</a:t>
            </a:r>
            <a:endParaRPr lang="en-US" sz="1600" dirty="0">
              <a:solidFill>
                <a:srgbClr val="FBEFD2"/>
              </a:solidFill>
              <a:latin typeface="Times New Roman" pitchFamily="39" charset="0"/>
              <a:sym typeface="Symbol" pitchFamily="39" charset="2"/>
            </a:endParaRPr>
          </a:p>
        </p:txBody>
      </p:sp>
      <p:cxnSp>
        <p:nvCxnSpPr>
          <p:cNvPr id="124986" name="AutoShape 58"/>
          <p:cNvCxnSpPr>
            <a:cxnSpLocks noChangeShapeType="1"/>
            <a:stCxn id="124988" idx="7"/>
            <a:endCxn id="124980" idx="3"/>
          </p:cNvCxnSpPr>
          <p:nvPr/>
        </p:nvCxnSpPr>
        <p:spPr bwMode="auto">
          <a:xfrm flipV="1">
            <a:off x="7473950" y="2816225"/>
            <a:ext cx="320675" cy="2333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4987" name="AutoShape 59"/>
          <p:cNvCxnSpPr>
            <a:cxnSpLocks noChangeShapeType="1"/>
            <a:stCxn id="124981" idx="1"/>
            <a:endCxn id="124980" idx="5"/>
          </p:cNvCxnSpPr>
          <p:nvPr/>
        </p:nvCxnSpPr>
        <p:spPr bwMode="auto">
          <a:xfrm flipH="1" flipV="1">
            <a:off x="7996238" y="2816225"/>
            <a:ext cx="320675" cy="2333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4988" name="Oval 60"/>
          <p:cNvSpPr>
            <a:spLocks noChangeArrowheads="1"/>
          </p:cNvSpPr>
          <p:nvPr/>
        </p:nvSpPr>
        <p:spPr bwMode="auto">
          <a:xfrm>
            <a:off x="7231063" y="3017838"/>
            <a:ext cx="284162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 dirty="0" smtClean="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23</a:t>
            </a:r>
            <a:endParaRPr lang="en-US" sz="1600" dirty="0">
              <a:solidFill>
                <a:srgbClr val="FBEFD2"/>
              </a:solidFill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4993" name="Oval 65"/>
          <p:cNvSpPr>
            <a:spLocks noChangeArrowheads="1"/>
          </p:cNvSpPr>
          <p:nvPr/>
        </p:nvSpPr>
        <p:spPr bwMode="auto">
          <a:xfrm>
            <a:off x="2452688" y="4618038"/>
            <a:ext cx="285750" cy="284162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4</a:t>
            </a:r>
          </a:p>
        </p:txBody>
      </p:sp>
      <p:cxnSp>
        <p:nvCxnSpPr>
          <p:cNvPr id="124994" name="AutoShape 66"/>
          <p:cNvCxnSpPr>
            <a:cxnSpLocks noChangeShapeType="1"/>
            <a:stCxn id="124993" idx="3"/>
            <a:endCxn id="124996" idx="7"/>
          </p:cNvCxnSpPr>
          <p:nvPr/>
        </p:nvCxnSpPr>
        <p:spPr bwMode="auto">
          <a:xfrm flipH="1">
            <a:off x="1636713" y="4875213"/>
            <a:ext cx="857250" cy="2301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4995" name="AutoShape 67"/>
          <p:cNvCxnSpPr>
            <a:cxnSpLocks noChangeShapeType="1"/>
            <a:stCxn id="125009" idx="1"/>
            <a:endCxn id="124993" idx="5"/>
          </p:cNvCxnSpPr>
          <p:nvPr/>
        </p:nvCxnSpPr>
        <p:spPr bwMode="auto">
          <a:xfrm flipH="1" flipV="1">
            <a:off x="2697163" y="4875213"/>
            <a:ext cx="857250" cy="227012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</p:cxnSp>
      <p:sp>
        <p:nvSpPr>
          <p:cNvPr id="124996" name="Oval 68"/>
          <p:cNvSpPr>
            <a:spLocks noChangeArrowheads="1"/>
          </p:cNvSpPr>
          <p:nvPr/>
        </p:nvSpPr>
        <p:spPr bwMode="auto">
          <a:xfrm>
            <a:off x="1393825" y="5073650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15</a:t>
            </a:r>
          </a:p>
        </p:txBody>
      </p:sp>
      <p:sp>
        <p:nvSpPr>
          <p:cNvPr id="124997" name="Oval 69"/>
          <p:cNvSpPr>
            <a:spLocks noChangeArrowheads="1"/>
          </p:cNvSpPr>
          <p:nvPr/>
        </p:nvSpPr>
        <p:spPr bwMode="auto">
          <a:xfrm>
            <a:off x="1916113" y="5529263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25</a:t>
            </a:r>
          </a:p>
        </p:txBody>
      </p:sp>
      <p:cxnSp>
        <p:nvCxnSpPr>
          <p:cNvPr id="125002" name="AutoShape 74"/>
          <p:cNvCxnSpPr>
            <a:cxnSpLocks noChangeShapeType="1"/>
            <a:stCxn id="125004" idx="7"/>
            <a:endCxn id="124996" idx="3"/>
          </p:cNvCxnSpPr>
          <p:nvPr/>
        </p:nvCxnSpPr>
        <p:spPr bwMode="auto">
          <a:xfrm flipV="1">
            <a:off x="1114425" y="5327650"/>
            <a:ext cx="320675" cy="2333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5003" name="AutoShape 75"/>
          <p:cNvCxnSpPr>
            <a:cxnSpLocks noChangeShapeType="1"/>
            <a:stCxn id="124997" idx="1"/>
            <a:endCxn id="124996" idx="5"/>
          </p:cNvCxnSpPr>
          <p:nvPr/>
        </p:nvCxnSpPr>
        <p:spPr bwMode="auto">
          <a:xfrm flipH="1" flipV="1">
            <a:off x="1636713" y="5327650"/>
            <a:ext cx="320675" cy="2333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5004" name="Oval 76"/>
          <p:cNvSpPr>
            <a:spLocks noChangeArrowheads="1"/>
          </p:cNvSpPr>
          <p:nvPr/>
        </p:nvSpPr>
        <p:spPr bwMode="auto">
          <a:xfrm>
            <a:off x="871538" y="5529263"/>
            <a:ext cx="284162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16</a:t>
            </a:r>
          </a:p>
        </p:txBody>
      </p:sp>
      <p:sp>
        <p:nvSpPr>
          <p:cNvPr id="125009" name="Oval 81"/>
          <p:cNvSpPr>
            <a:spLocks noChangeArrowheads="1"/>
          </p:cNvSpPr>
          <p:nvPr/>
        </p:nvSpPr>
        <p:spPr bwMode="auto">
          <a:xfrm>
            <a:off x="3513138" y="5075238"/>
            <a:ext cx="284162" cy="2857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5</a:t>
            </a:r>
          </a:p>
        </p:txBody>
      </p:sp>
      <p:sp>
        <p:nvSpPr>
          <p:cNvPr id="125010" name="Oval 82"/>
          <p:cNvSpPr>
            <a:spLocks noChangeArrowheads="1"/>
          </p:cNvSpPr>
          <p:nvPr/>
        </p:nvSpPr>
        <p:spPr bwMode="auto">
          <a:xfrm>
            <a:off x="4035425" y="5530850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12</a:t>
            </a:r>
          </a:p>
        </p:txBody>
      </p:sp>
      <p:cxnSp>
        <p:nvCxnSpPr>
          <p:cNvPr id="125015" name="AutoShape 87"/>
          <p:cNvCxnSpPr>
            <a:cxnSpLocks noChangeShapeType="1"/>
            <a:stCxn id="125017" idx="7"/>
            <a:endCxn id="125009" idx="3"/>
          </p:cNvCxnSpPr>
          <p:nvPr/>
        </p:nvCxnSpPr>
        <p:spPr bwMode="auto">
          <a:xfrm flipV="1">
            <a:off x="3233738" y="5334000"/>
            <a:ext cx="320675" cy="223838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125016" name="AutoShape 88"/>
          <p:cNvCxnSpPr>
            <a:cxnSpLocks noChangeShapeType="1"/>
            <a:stCxn id="125010" idx="1"/>
            <a:endCxn id="125009" idx="5"/>
          </p:cNvCxnSpPr>
          <p:nvPr/>
        </p:nvCxnSpPr>
        <p:spPr bwMode="auto">
          <a:xfrm flipH="1" flipV="1">
            <a:off x="3756025" y="5334000"/>
            <a:ext cx="320675" cy="228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5017" name="Oval 89"/>
          <p:cNvSpPr>
            <a:spLocks noChangeArrowheads="1"/>
          </p:cNvSpPr>
          <p:nvPr/>
        </p:nvSpPr>
        <p:spPr bwMode="auto">
          <a:xfrm>
            <a:off x="2990850" y="5530850"/>
            <a:ext cx="284163" cy="2857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7</a:t>
            </a:r>
          </a:p>
        </p:txBody>
      </p:sp>
      <p:sp>
        <p:nvSpPr>
          <p:cNvPr id="125022" name="Oval 94"/>
          <p:cNvSpPr>
            <a:spLocks noChangeArrowheads="1"/>
          </p:cNvSpPr>
          <p:nvPr/>
        </p:nvSpPr>
        <p:spPr bwMode="auto">
          <a:xfrm>
            <a:off x="4572000" y="4191000"/>
            <a:ext cx="287338" cy="28416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solidFill>
                <a:srgbClr val="FBEFD2"/>
              </a:solidFill>
              <a:latin typeface="Times New Roman" pitchFamily="39" charset="0"/>
              <a:sym typeface="Symbol" pitchFamily="39" charset="2"/>
            </a:endParaRPr>
          </a:p>
        </p:txBody>
      </p:sp>
      <p:cxnSp>
        <p:nvCxnSpPr>
          <p:cNvPr id="125023" name="AutoShape 95"/>
          <p:cNvCxnSpPr>
            <a:cxnSpLocks noChangeShapeType="1"/>
            <a:stCxn id="125022" idx="5"/>
            <a:endCxn id="125025" idx="1"/>
          </p:cNvCxnSpPr>
          <p:nvPr/>
        </p:nvCxnSpPr>
        <p:spPr bwMode="auto">
          <a:xfrm>
            <a:off x="4816475" y="4433888"/>
            <a:ext cx="1917700" cy="212725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</p:cxnSp>
      <p:cxnSp>
        <p:nvCxnSpPr>
          <p:cNvPr id="125024" name="AutoShape 96"/>
          <p:cNvCxnSpPr>
            <a:cxnSpLocks noChangeShapeType="1"/>
            <a:stCxn id="125022" idx="3"/>
            <a:endCxn id="124993" idx="7"/>
          </p:cNvCxnSpPr>
          <p:nvPr/>
        </p:nvCxnSpPr>
        <p:spPr bwMode="auto">
          <a:xfrm flipH="1">
            <a:off x="2697163" y="4433888"/>
            <a:ext cx="1917700" cy="211137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</p:cxnSp>
      <p:sp>
        <p:nvSpPr>
          <p:cNvPr id="125025" name="Oval 97"/>
          <p:cNvSpPr>
            <a:spLocks noChangeArrowheads="1"/>
          </p:cNvSpPr>
          <p:nvPr/>
        </p:nvSpPr>
        <p:spPr bwMode="auto">
          <a:xfrm>
            <a:off x="6692900" y="4619625"/>
            <a:ext cx="285750" cy="284163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6</a:t>
            </a:r>
          </a:p>
        </p:txBody>
      </p:sp>
      <p:cxnSp>
        <p:nvCxnSpPr>
          <p:cNvPr id="125026" name="AutoShape 98"/>
          <p:cNvCxnSpPr>
            <a:cxnSpLocks noChangeShapeType="1"/>
            <a:stCxn id="125025" idx="3"/>
            <a:endCxn id="125028" idx="7"/>
          </p:cNvCxnSpPr>
          <p:nvPr/>
        </p:nvCxnSpPr>
        <p:spPr bwMode="auto">
          <a:xfrm flipH="1">
            <a:off x="5876925" y="4876800"/>
            <a:ext cx="857250" cy="225425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125027" name="AutoShape 99"/>
          <p:cNvCxnSpPr>
            <a:cxnSpLocks noChangeShapeType="1"/>
            <a:stCxn id="125041" idx="1"/>
            <a:endCxn id="125025" idx="5"/>
          </p:cNvCxnSpPr>
          <p:nvPr/>
        </p:nvCxnSpPr>
        <p:spPr bwMode="auto">
          <a:xfrm flipH="1" flipV="1">
            <a:off x="6937375" y="4876800"/>
            <a:ext cx="857250" cy="2317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5028" name="Oval 100"/>
          <p:cNvSpPr>
            <a:spLocks noChangeArrowheads="1"/>
          </p:cNvSpPr>
          <p:nvPr/>
        </p:nvSpPr>
        <p:spPr bwMode="auto">
          <a:xfrm>
            <a:off x="5634038" y="5075238"/>
            <a:ext cx="284162" cy="2857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8</a:t>
            </a:r>
          </a:p>
        </p:txBody>
      </p:sp>
      <p:sp>
        <p:nvSpPr>
          <p:cNvPr id="125029" name="Oval 101"/>
          <p:cNvSpPr>
            <a:spLocks noChangeArrowheads="1"/>
          </p:cNvSpPr>
          <p:nvPr/>
        </p:nvSpPr>
        <p:spPr bwMode="auto">
          <a:xfrm>
            <a:off x="6156325" y="5530850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9</a:t>
            </a:r>
          </a:p>
        </p:txBody>
      </p:sp>
      <p:cxnSp>
        <p:nvCxnSpPr>
          <p:cNvPr id="125034" name="AutoShape 106"/>
          <p:cNvCxnSpPr>
            <a:cxnSpLocks noChangeShapeType="1"/>
            <a:stCxn id="125036" idx="7"/>
            <a:endCxn id="125028" idx="3"/>
          </p:cNvCxnSpPr>
          <p:nvPr/>
        </p:nvCxnSpPr>
        <p:spPr bwMode="auto">
          <a:xfrm flipV="1">
            <a:off x="5354638" y="5334000"/>
            <a:ext cx="320675" cy="228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5035" name="AutoShape 107"/>
          <p:cNvCxnSpPr>
            <a:cxnSpLocks noChangeShapeType="1"/>
            <a:stCxn id="125029" idx="1"/>
            <a:endCxn id="125028" idx="5"/>
          </p:cNvCxnSpPr>
          <p:nvPr/>
        </p:nvCxnSpPr>
        <p:spPr bwMode="auto">
          <a:xfrm flipH="1" flipV="1">
            <a:off x="5876925" y="5334000"/>
            <a:ext cx="320675" cy="228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5036" name="Oval 108"/>
          <p:cNvSpPr>
            <a:spLocks noChangeArrowheads="1"/>
          </p:cNvSpPr>
          <p:nvPr/>
        </p:nvSpPr>
        <p:spPr bwMode="auto">
          <a:xfrm>
            <a:off x="5111750" y="5530850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11</a:t>
            </a:r>
          </a:p>
        </p:txBody>
      </p:sp>
      <p:sp>
        <p:nvSpPr>
          <p:cNvPr id="125041" name="Oval 113"/>
          <p:cNvSpPr>
            <a:spLocks noChangeArrowheads="1"/>
          </p:cNvSpPr>
          <p:nvPr/>
        </p:nvSpPr>
        <p:spPr bwMode="auto">
          <a:xfrm>
            <a:off x="7753350" y="5076825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 dirty="0" smtClean="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20</a:t>
            </a:r>
            <a:endParaRPr lang="en-US" sz="1600" dirty="0">
              <a:solidFill>
                <a:srgbClr val="FBEFD2"/>
              </a:solidFill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5042" name="Oval 114"/>
          <p:cNvSpPr>
            <a:spLocks noChangeArrowheads="1"/>
          </p:cNvSpPr>
          <p:nvPr/>
        </p:nvSpPr>
        <p:spPr bwMode="auto">
          <a:xfrm>
            <a:off x="8275638" y="5532438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 dirty="0" smtClean="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27</a:t>
            </a:r>
            <a:endParaRPr lang="en-US" sz="1600" dirty="0">
              <a:solidFill>
                <a:srgbClr val="FBEFD2"/>
              </a:solidFill>
              <a:latin typeface="Times New Roman" pitchFamily="39" charset="0"/>
              <a:sym typeface="Symbol" pitchFamily="39" charset="2"/>
            </a:endParaRPr>
          </a:p>
        </p:txBody>
      </p:sp>
      <p:cxnSp>
        <p:nvCxnSpPr>
          <p:cNvPr id="125047" name="AutoShape 119"/>
          <p:cNvCxnSpPr>
            <a:cxnSpLocks noChangeShapeType="1"/>
            <a:stCxn id="125049" idx="7"/>
            <a:endCxn id="125041" idx="3"/>
          </p:cNvCxnSpPr>
          <p:nvPr/>
        </p:nvCxnSpPr>
        <p:spPr bwMode="auto">
          <a:xfrm flipV="1">
            <a:off x="7473950" y="5330825"/>
            <a:ext cx="320675" cy="2333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5048" name="AutoShape 120"/>
          <p:cNvCxnSpPr>
            <a:cxnSpLocks noChangeShapeType="1"/>
            <a:stCxn id="125042" idx="1"/>
            <a:endCxn id="125041" idx="5"/>
          </p:cNvCxnSpPr>
          <p:nvPr/>
        </p:nvCxnSpPr>
        <p:spPr bwMode="auto">
          <a:xfrm flipH="1" flipV="1">
            <a:off x="7996238" y="5330825"/>
            <a:ext cx="320675" cy="2333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5049" name="Oval 121"/>
          <p:cNvSpPr>
            <a:spLocks noChangeArrowheads="1"/>
          </p:cNvSpPr>
          <p:nvPr/>
        </p:nvSpPr>
        <p:spPr bwMode="auto">
          <a:xfrm>
            <a:off x="7231063" y="5532438"/>
            <a:ext cx="284162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 dirty="0" smtClean="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23</a:t>
            </a:r>
            <a:endParaRPr lang="en-US" sz="1600" dirty="0">
              <a:solidFill>
                <a:srgbClr val="FBEFD2"/>
              </a:solidFill>
              <a:latin typeface="Times New Roman" pitchFamily="39" charset="0"/>
              <a:sym typeface="Symbol" pitchFamily="39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(end)</a:t>
            </a:r>
          </a:p>
        </p:txBody>
      </p:sp>
      <p:sp>
        <p:nvSpPr>
          <p:cNvPr id="126016" name="Oval 64"/>
          <p:cNvSpPr>
            <a:spLocks noChangeArrowheads="1"/>
          </p:cNvSpPr>
          <p:nvPr/>
        </p:nvSpPr>
        <p:spPr bwMode="auto">
          <a:xfrm>
            <a:off x="2452688" y="2103438"/>
            <a:ext cx="285750" cy="284162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4</a:t>
            </a:r>
          </a:p>
        </p:txBody>
      </p:sp>
      <p:cxnSp>
        <p:nvCxnSpPr>
          <p:cNvPr id="126017" name="AutoShape 65"/>
          <p:cNvCxnSpPr>
            <a:cxnSpLocks noChangeShapeType="1"/>
            <a:stCxn id="126016" idx="3"/>
            <a:endCxn id="126019" idx="7"/>
          </p:cNvCxnSpPr>
          <p:nvPr/>
        </p:nvCxnSpPr>
        <p:spPr bwMode="auto">
          <a:xfrm flipH="1">
            <a:off x="1636713" y="2355850"/>
            <a:ext cx="857250" cy="2349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6018" name="AutoShape 66"/>
          <p:cNvCxnSpPr>
            <a:cxnSpLocks noChangeShapeType="1"/>
            <a:stCxn id="126032" idx="1"/>
            <a:endCxn id="126016" idx="5"/>
          </p:cNvCxnSpPr>
          <p:nvPr/>
        </p:nvCxnSpPr>
        <p:spPr bwMode="auto">
          <a:xfrm flipH="1" flipV="1">
            <a:off x="2697163" y="2355850"/>
            <a:ext cx="857250" cy="2365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6019" name="Oval 67"/>
          <p:cNvSpPr>
            <a:spLocks noChangeArrowheads="1"/>
          </p:cNvSpPr>
          <p:nvPr/>
        </p:nvSpPr>
        <p:spPr bwMode="auto">
          <a:xfrm>
            <a:off x="1393825" y="2559050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15</a:t>
            </a:r>
          </a:p>
        </p:txBody>
      </p:sp>
      <p:sp>
        <p:nvSpPr>
          <p:cNvPr id="126020" name="Oval 68"/>
          <p:cNvSpPr>
            <a:spLocks noChangeArrowheads="1"/>
          </p:cNvSpPr>
          <p:nvPr/>
        </p:nvSpPr>
        <p:spPr bwMode="auto">
          <a:xfrm>
            <a:off x="1916113" y="3014663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25</a:t>
            </a:r>
          </a:p>
        </p:txBody>
      </p:sp>
      <p:cxnSp>
        <p:nvCxnSpPr>
          <p:cNvPr id="126025" name="AutoShape 73"/>
          <p:cNvCxnSpPr>
            <a:cxnSpLocks noChangeShapeType="1"/>
            <a:stCxn id="126027" idx="7"/>
            <a:endCxn id="126019" idx="3"/>
          </p:cNvCxnSpPr>
          <p:nvPr/>
        </p:nvCxnSpPr>
        <p:spPr bwMode="auto">
          <a:xfrm flipV="1">
            <a:off x="1114425" y="2813050"/>
            <a:ext cx="320675" cy="2333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6026" name="AutoShape 74"/>
          <p:cNvCxnSpPr>
            <a:cxnSpLocks noChangeShapeType="1"/>
            <a:stCxn id="126020" idx="1"/>
            <a:endCxn id="126019" idx="5"/>
          </p:cNvCxnSpPr>
          <p:nvPr/>
        </p:nvCxnSpPr>
        <p:spPr bwMode="auto">
          <a:xfrm flipH="1" flipV="1">
            <a:off x="1636713" y="2813050"/>
            <a:ext cx="320675" cy="2333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6027" name="Oval 75"/>
          <p:cNvSpPr>
            <a:spLocks noChangeArrowheads="1"/>
          </p:cNvSpPr>
          <p:nvPr/>
        </p:nvSpPr>
        <p:spPr bwMode="auto">
          <a:xfrm>
            <a:off x="871538" y="3014663"/>
            <a:ext cx="284162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16</a:t>
            </a:r>
          </a:p>
        </p:txBody>
      </p:sp>
      <p:sp>
        <p:nvSpPr>
          <p:cNvPr id="126032" name="Oval 80"/>
          <p:cNvSpPr>
            <a:spLocks noChangeArrowheads="1"/>
          </p:cNvSpPr>
          <p:nvPr/>
        </p:nvSpPr>
        <p:spPr bwMode="auto">
          <a:xfrm>
            <a:off x="3513138" y="2560638"/>
            <a:ext cx="284162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5</a:t>
            </a:r>
          </a:p>
        </p:txBody>
      </p:sp>
      <p:sp>
        <p:nvSpPr>
          <p:cNvPr id="126033" name="Oval 81"/>
          <p:cNvSpPr>
            <a:spLocks noChangeArrowheads="1"/>
          </p:cNvSpPr>
          <p:nvPr/>
        </p:nvSpPr>
        <p:spPr bwMode="auto">
          <a:xfrm>
            <a:off x="4035425" y="3016250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12</a:t>
            </a:r>
          </a:p>
        </p:txBody>
      </p:sp>
      <p:cxnSp>
        <p:nvCxnSpPr>
          <p:cNvPr id="126038" name="AutoShape 86"/>
          <p:cNvCxnSpPr>
            <a:cxnSpLocks noChangeShapeType="1"/>
            <a:stCxn id="126040" idx="7"/>
            <a:endCxn id="126032" idx="3"/>
          </p:cNvCxnSpPr>
          <p:nvPr/>
        </p:nvCxnSpPr>
        <p:spPr bwMode="auto">
          <a:xfrm flipV="1">
            <a:off x="3233738" y="2814638"/>
            <a:ext cx="320675" cy="2333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6039" name="AutoShape 87"/>
          <p:cNvCxnSpPr>
            <a:cxnSpLocks noChangeShapeType="1"/>
            <a:stCxn id="126033" idx="1"/>
            <a:endCxn id="126032" idx="5"/>
          </p:cNvCxnSpPr>
          <p:nvPr/>
        </p:nvCxnSpPr>
        <p:spPr bwMode="auto">
          <a:xfrm flipH="1" flipV="1">
            <a:off x="3756025" y="2814638"/>
            <a:ext cx="320675" cy="2333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6040" name="Oval 88"/>
          <p:cNvSpPr>
            <a:spLocks noChangeArrowheads="1"/>
          </p:cNvSpPr>
          <p:nvPr/>
        </p:nvSpPr>
        <p:spPr bwMode="auto">
          <a:xfrm>
            <a:off x="2990850" y="3016250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7</a:t>
            </a:r>
          </a:p>
        </p:txBody>
      </p:sp>
      <p:sp>
        <p:nvSpPr>
          <p:cNvPr id="126045" name="Oval 93"/>
          <p:cNvSpPr>
            <a:spLocks noChangeArrowheads="1"/>
          </p:cNvSpPr>
          <p:nvPr/>
        </p:nvSpPr>
        <p:spPr bwMode="auto">
          <a:xfrm>
            <a:off x="4572000" y="1676400"/>
            <a:ext cx="287338" cy="284163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10</a:t>
            </a:r>
          </a:p>
        </p:txBody>
      </p:sp>
      <p:cxnSp>
        <p:nvCxnSpPr>
          <p:cNvPr id="126046" name="AutoShape 94"/>
          <p:cNvCxnSpPr>
            <a:cxnSpLocks noChangeShapeType="1"/>
            <a:stCxn id="126045" idx="5"/>
            <a:endCxn id="126048" idx="1"/>
          </p:cNvCxnSpPr>
          <p:nvPr/>
        </p:nvCxnSpPr>
        <p:spPr bwMode="auto">
          <a:xfrm>
            <a:off x="4816475" y="1933575"/>
            <a:ext cx="1917700" cy="2032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6047" name="AutoShape 95"/>
          <p:cNvCxnSpPr>
            <a:cxnSpLocks noChangeShapeType="1"/>
            <a:stCxn id="126045" idx="3"/>
            <a:endCxn id="126016" idx="7"/>
          </p:cNvCxnSpPr>
          <p:nvPr/>
        </p:nvCxnSpPr>
        <p:spPr bwMode="auto">
          <a:xfrm flipH="1">
            <a:off x="2697163" y="1933575"/>
            <a:ext cx="1917700" cy="2016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6048" name="Oval 96"/>
          <p:cNvSpPr>
            <a:spLocks noChangeArrowheads="1"/>
          </p:cNvSpPr>
          <p:nvPr/>
        </p:nvSpPr>
        <p:spPr bwMode="auto">
          <a:xfrm>
            <a:off x="6692900" y="2105025"/>
            <a:ext cx="285750" cy="284163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6</a:t>
            </a:r>
          </a:p>
        </p:txBody>
      </p:sp>
      <p:cxnSp>
        <p:nvCxnSpPr>
          <p:cNvPr id="126049" name="AutoShape 97"/>
          <p:cNvCxnSpPr>
            <a:cxnSpLocks noChangeShapeType="1"/>
            <a:stCxn id="126048" idx="3"/>
            <a:endCxn id="126051" idx="7"/>
          </p:cNvCxnSpPr>
          <p:nvPr/>
        </p:nvCxnSpPr>
        <p:spPr bwMode="auto">
          <a:xfrm flipH="1">
            <a:off x="5876925" y="2357438"/>
            <a:ext cx="857250" cy="2349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6050" name="AutoShape 98"/>
          <p:cNvCxnSpPr>
            <a:cxnSpLocks noChangeShapeType="1"/>
            <a:stCxn id="126064" idx="1"/>
            <a:endCxn id="126048" idx="5"/>
          </p:cNvCxnSpPr>
          <p:nvPr/>
        </p:nvCxnSpPr>
        <p:spPr bwMode="auto">
          <a:xfrm flipH="1" flipV="1">
            <a:off x="6937375" y="2357438"/>
            <a:ext cx="857250" cy="2365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6051" name="Oval 99"/>
          <p:cNvSpPr>
            <a:spLocks noChangeArrowheads="1"/>
          </p:cNvSpPr>
          <p:nvPr/>
        </p:nvSpPr>
        <p:spPr bwMode="auto">
          <a:xfrm>
            <a:off x="5634038" y="2560638"/>
            <a:ext cx="284162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8</a:t>
            </a:r>
          </a:p>
        </p:txBody>
      </p:sp>
      <p:sp>
        <p:nvSpPr>
          <p:cNvPr id="126052" name="Oval 100"/>
          <p:cNvSpPr>
            <a:spLocks noChangeArrowheads="1"/>
          </p:cNvSpPr>
          <p:nvPr/>
        </p:nvSpPr>
        <p:spPr bwMode="auto">
          <a:xfrm>
            <a:off x="6156325" y="3016250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9</a:t>
            </a:r>
          </a:p>
        </p:txBody>
      </p:sp>
      <p:cxnSp>
        <p:nvCxnSpPr>
          <p:cNvPr id="126057" name="AutoShape 105"/>
          <p:cNvCxnSpPr>
            <a:cxnSpLocks noChangeShapeType="1"/>
            <a:stCxn id="126059" idx="7"/>
            <a:endCxn id="126051" idx="3"/>
          </p:cNvCxnSpPr>
          <p:nvPr/>
        </p:nvCxnSpPr>
        <p:spPr bwMode="auto">
          <a:xfrm flipV="1">
            <a:off x="5354638" y="2814638"/>
            <a:ext cx="320675" cy="2333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6058" name="AutoShape 106"/>
          <p:cNvCxnSpPr>
            <a:cxnSpLocks noChangeShapeType="1"/>
            <a:stCxn id="126052" idx="1"/>
            <a:endCxn id="126051" idx="5"/>
          </p:cNvCxnSpPr>
          <p:nvPr/>
        </p:nvCxnSpPr>
        <p:spPr bwMode="auto">
          <a:xfrm flipH="1" flipV="1">
            <a:off x="5876925" y="2814638"/>
            <a:ext cx="320675" cy="2333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6059" name="Oval 107"/>
          <p:cNvSpPr>
            <a:spLocks noChangeArrowheads="1"/>
          </p:cNvSpPr>
          <p:nvPr/>
        </p:nvSpPr>
        <p:spPr bwMode="auto">
          <a:xfrm>
            <a:off x="5111750" y="3016250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11</a:t>
            </a:r>
          </a:p>
        </p:txBody>
      </p:sp>
      <p:sp>
        <p:nvSpPr>
          <p:cNvPr id="126064" name="Oval 112"/>
          <p:cNvSpPr>
            <a:spLocks noChangeArrowheads="1"/>
          </p:cNvSpPr>
          <p:nvPr/>
        </p:nvSpPr>
        <p:spPr bwMode="auto">
          <a:xfrm>
            <a:off x="7753350" y="2562225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 dirty="0" smtClean="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20</a:t>
            </a:r>
            <a:endParaRPr lang="en-US" sz="1600" dirty="0">
              <a:solidFill>
                <a:srgbClr val="FBEFD2"/>
              </a:solidFill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6065" name="Oval 113"/>
          <p:cNvSpPr>
            <a:spLocks noChangeArrowheads="1"/>
          </p:cNvSpPr>
          <p:nvPr/>
        </p:nvSpPr>
        <p:spPr bwMode="auto">
          <a:xfrm>
            <a:off x="8275638" y="3017838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 dirty="0" smtClean="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27</a:t>
            </a:r>
            <a:endParaRPr lang="en-US" sz="1600" dirty="0">
              <a:solidFill>
                <a:srgbClr val="FBEFD2"/>
              </a:solidFill>
              <a:latin typeface="Times New Roman" pitchFamily="39" charset="0"/>
              <a:sym typeface="Symbol" pitchFamily="39" charset="2"/>
            </a:endParaRPr>
          </a:p>
        </p:txBody>
      </p:sp>
      <p:cxnSp>
        <p:nvCxnSpPr>
          <p:cNvPr id="126070" name="AutoShape 118"/>
          <p:cNvCxnSpPr>
            <a:cxnSpLocks noChangeShapeType="1"/>
            <a:stCxn id="126072" idx="7"/>
            <a:endCxn id="126064" idx="3"/>
          </p:cNvCxnSpPr>
          <p:nvPr/>
        </p:nvCxnSpPr>
        <p:spPr bwMode="auto">
          <a:xfrm flipV="1">
            <a:off x="7473950" y="2816225"/>
            <a:ext cx="320675" cy="2333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6071" name="AutoShape 119"/>
          <p:cNvCxnSpPr>
            <a:cxnSpLocks noChangeShapeType="1"/>
            <a:stCxn id="126065" idx="1"/>
            <a:endCxn id="126064" idx="5"/>
          </p:cNvCxnSpPr>
          <p:nvPr/>
        </p:nvCxnSpPr>
        <p:spPr bwMode="auto">
          <a:xfrm flipH="1" flipV="1">
            <a:off x="7996238" y="2816225"/>
            <a:ext cx="320675" cy="2333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6072" name="Oval 120"/>
          <p:cNvSpPr>
            <a:spLocks noChangeArrowheads="1"/>
          </p:cNvSpPr>
          <p:nvPr/>
        </p:nvSpPr>
        <p:spPr bwMode="auto">
          <a:xfrm>
            <a:off x="7231063" y="3017838"/>
            <a:ext cx="284162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 dirty="0" smtClean="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23</a:t>
            </a:r>
            <a:endParaRPr lang="en-US" sz="1600" dirty="0">
              <a:solidFill>
                <a:srgbClr val="FBEFD2"/>
              </a:solidFill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6077" name="Oval 125"/>
          <p:cNvSpPr>
            <a:spLocks noChangeArrowheads="1"/>
          </p:cNvSpPr>
          <p:nvPr/>
        </p:nvSpPr>
        <p:spPr bwMode="auto">
          <a:xfrm>
            <a:off x="2452688" y="4541838"/>
            <a:ext cx="285750" cy="284162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5</a:t>
            </a:r>
          </a:p>
        </p:txBody>
      </p:sp>
      <p:cxnSp>
        <p:nvCxnSpPr>
          <p:cNvPr id="126078" name="AutoShape 126"/>
          <p:cNvCxnSpPr>
            <a:cxnSpLocks noChangeShapeType="1"/>
            <a:stCxn id="126077" idx="3"/>
            <a:endCxn id="126080" idx="7"/>
          </p:cNvCxnSpPr>
          <p:nvPr/>
        </p:nvCxnSpPr>
        <p:spPr bwMode="auto">
          <a:xfrm flipH="1">
            <a:off x="1636713" y="4799013"/>
            <a:ext cx="857250" cy="2301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6079" name="AutoShape 127"/>
          <p:cNvCxnSpPr>
            <a:cxnSpLocks noChangeShapeType="1"/>
            <a:stCxn id="126093" idx="1"/>
            <a:endCxn id="126077" idx="5"/>
          </p:cNvCxnSpPr>
          <p:nvPr/>
        </p:nvCxnSpPr>
        <p:spPr bwMode="auto">
          <a:xfrm flipH="1" flipV="1">
            <a:off x="2697163" y="4799013"/>
            <a:ext cx="857250" cy="227012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</p:cxnSp>
      <p:sp>
        <p:nvSpPr>
          <p:cNvPr id="126080" name="Oval 128"/>
          <p:cNvSpPr>
            <a:spLocks noChangeArrowheads="1"/>
          </p:cNvSpPr>
          <p:nvPr/>
        </p:nvSpPr>
        <p:spPr bwMode="auto">
          <a:xfrm>
            <a:off x="1393825" y="4997450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15</a:t>
            </a:r>
          </a:p>
        </p:txBody>
      </p:sp>
      <p:sp>
        <p:nvSpPr>
          <p:cNvPr id="126081" name="Oval 129"/>
          <p:cNvSpPr>
            <a:spLocks noChangeArrowheads="1"/>
          </p:cNvSpPr>
          <p:nvPr/>
        </p:nvSpPr>
        <p:spPr bwMode="auto">
          <a:xfrm>
            <a:off x="1916113" y="5453063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25</a:t>
            </a:r>
          </a:p>
        </p:txBody>
      </p:sp>
      <p:cxnSp>
        <p:nvCxnSpPr>
          <p:cNvPr id="126086" name="AutoShape 134"/>
          <p:cNvCxnSpPr>
            <a:cxnSpLocks noChangeShapeType="1"/>
            <a:stCxn id="126088" idx="7"/>
            <a:endCxn id="126080" idx="3"/>
          </p:cNvCxnSpPr>
          <p:nvPr/>
        </p:nvCxnSpPr>
        <p:spPr bwMode="auto">
          <a:xfrm flipV="1">
            <a:off x="1114425" y="5251450"/>
            <a:ext cx="320675" cy="2333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6087" name="AutoShape 135"/>
          <p:cNvCxnSpPr>
            <a:cxnSpLocks noChangeShapeType="1"/>
            <a:stCxn id="126081" idx="1"/>
            <a:endCxn id="126080" idx="5"/>
          </p:cNvCxnSpPr>
          <p:nvPr/>
        </p:nvCxnSpPr>
        <p:spPr bwMode="auto">
          <a:xfrm flipH="1" flipV="1">
            <a:off x="1636713" y="5251450"/>
            <a:ext cx="320675" cy="2333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6088" name="Oval 136"/>
          <p:cNvSpPr>
            <a:spLocks noChangeArrowheads="1"/>
          </p:cNvSpPr>
          <p:nvPr/>
        </p:nvSpPr>
        <p:spPr bwMode="auto">
          <a:xfrm>
            <a:off x="871538" y="5453063"/>
            <a:ext cx="284162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16</a:t>
            </a:r>
          </a:p>
        </p:txBody>
      </p:sp>
      <p:sp>
        <p:nvSpPr>
          <p:cNvPr id="126093" name="Oval 141"/>
          <p:cNvSpPr>
            <a:spLocks noChangeArrowheads="1"/>
          </p:cNvSpPr>
          <p:nvPr/>
        </p:nvSpPr>
        <p:spPr bwMode="auto">
          <a:xfrm>
            <a:off x="3513138" y="4999038"/>
            <a:ext cx="284162" cy="2857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7</a:t>
            </a:r>
          </a:p>
        </p:txBody>
      </p:sp>
      <p:sp>
        <p:nvSpPr>
          <p:cNvPr id="126094" name="Oval 142"/>
          <p:cNvSpPr>
            <a:spLocks noChangeArrowheads="1"/>
          </p:cNvSpPr>
          <p:nvPr/>
        </p:nvSpPr>
        <p:spPr bwMode="auto">
          <a:xfrm>
            <a:off x="4035425" y="5454650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12</a:t>
            </a:r>
          </a:p>
        </p:txBody>
      </p:sp>
      <p:cxnSp>
        <p:nvCxnSpPr>
          <p:cNvPr id="126099" name="AutoShape 147"/>
          <p:cNvCxnSpPr>
            <a:cxnSpLocks noChangeShapeType="1"/>
            <a:stCxn id="126101" idx="7"/>
            <a:endCxn id="126093" idx="3"/>
          </p:cNvCxnSpPr>
          <p:nvPr/>
        </p:nvCxnSpPr>
        <p:spPr bwMode="auto">
          <a:xfrm flipV="1">
            <a:off x="3233738" y="5257800"/>
            <a:ext cx="320675" cy="223838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</p:cxnSp>
      <p:cxnSp>
        <p:nvCxnSpPr>
          <p:cNvPr id="126100" name="AutoShape 148"/>
          <p:cNvCxnSpPr>
            <a:cxnSpLocks noChangeShapeType="1"/>
            <a:stCxn id="126094" idx="1"/>
            <a:endCxn id="126093" idx="5"/>
          </p:cNvCxnSpPr>
          <p:nvPr/>
        </p:nvCxnSpPr>
        <p:spPr bwMode="auto">
          <a:xfrm flipH="1" flipV="1">
            <a:off x="3756025" y="5257800"/>
            <a:ext cx="320675" cy="228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6101" name="Oval 149"/>
          <p:cNvSpPr>
            <a:spLocks noChangeArrowheads="1"/>
          </p:cNvSpPr>
          <p:nvPr/>
        </p:nvSpPr>
        <p:spPr bwMode="auto">
          <a:xfrm>
            <a:off x="2990850" y="5454650"/>
            <a:ext cx="284163" cy="2857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10</a:t>
            </a:r>
          </a:p>
        </p:txBody>
      </p:sp>
      <p:sp>
        <p:nvSpPr>
          <p:cNvPr id="126106" name="Oval 154"/>
          <p:cNvSpPr>
            <a:spLocks noChangeArrowheads="1"/>
          </p:cNvSpPr>
          <p:nvPr/>
        </p:nvSpPr>
        <p:spPr bwMode="auto">
          <a:xfrm>
            <a:off x="4572000" y="4114800"/>
            <a:ext cx="287338" cy="284163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4</a:t>
            </a:r>
          </a:p>
        </p:txBody>
      </p:sp>
      <p:cxnSp>
        <p:nvCxnSpPr>
          <p:cNvPr id="126107" name="AutoShape 155"/>
          <p:cNvCxnSpPr>
            <a:cxnSpLocks noChangeShapeType="1"/>
            <a:stCxn id="126106" idx="5"/>
            <a:endCxn id="126109" idx="1"/>
          </p:cNvCxnSpPr>
          <p:nvPr/>
        </p:nvCxnSpPr>
        <p:spPr bwMode="auto">
          <a:xfrm>
            <a:off x="4816475" y="4371975"/>
            <a:ext cx="1917700" cy="2032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6108" name="AutoShape 156"/>
          <p:cNvCxnSpPr>
            <a:cxnSpLocks noChangeShapeType="1"/>
            <a:stCxn id="126106" idx="3"/>
            <a:endCxn id="126077" idx="7"/>
          </p:cNvCxnSpPr>
          <p:nvPr/>
        </p:nvCxnSpPr>
        <p:spPr bwMode="auto">
          <a:xfrm flipH="1">
            <a:off x="2697163" y="4371975"/>
            <a:ext cx="1917700" cy="19685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</p:spPr>
      </p:cxnSp>
      <p:sp>
        <p:nvSpPr>
          <p:cNvPr id="126109" name="Oval 157"/>
          <p:cNvSpPr>
            <a:spLocks noChangeArrowheads="1"/>
          </p:cNvSpPr>
          <p:nvPr/>
        </p:nvSpPr>
        <p:spPr bwMode="auto">
          <a:xfrm>
            <a:off x="6692900" y="4543425"/>
            <a:ext cx="285750" cy="284163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6</a:t>
            </a:r>
          </a:p>
        </p:txBody>
      </p:sp>
      <p:cxnSp>
        <p:nvCxnSpPr>
          <p:cNvPr id="126110" name="AutoShape 158"/>
          <p:cNvCxnSpPr>
            <a:cxnSpLocks noChangeShapeType="1"/>
            <a:stCxn id="126109" idx="3"/>
            <a:endCxn id="126112" idx="7"/>
          </p:cNvCxnSpPr>
          <p:nvPr/>
        </p:nvCxnSpPr>
        <p:spPr bwMode="auto">
          <a:xfrm flipH="1">
            <a:off x="5876925" y="4795838"/>
            <a:ext cx="857250" cy="2349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6111" name="AutoShape 159"/>
          <p:cNvCxnSpPr>
            <a:cxnSpLocks noChangeShapeType="1"/>
            <a:stCxn id="126125" idx="1"/>
            <a:endCxn id="126109" idx="5"/>
          </p:cNvCxnSpPr>
          <p:nvPr/>
        </p:nvCxnSpPr>
        <p:spPr bwMode="auto">
          <a:xfrm flipH="1" flipV="1">
            <a:off x="6937375" y="4795838"/>
            <a:ext cx="857250" cy="2365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6112" name="Oval 160"/>
          <p:cNvSpPr>
            <a:spLocks noChangeArrowheads="1"/>
          </p:cNvSpPr>
          <p:nvPr/>
        </p:nvSpPr>
        <p:spPr bwMode="auto">
          <a:xfrm>
            <a:off x="5634038" y="4999038"/>
            <a:ext cx="284162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8</a:t>
            </a:r>
          </a:p>
        </p:txBody>
      </p:sp>
      <p:sp>
        <p:nvSpPr>
          <p:cNvPr id="126113" name="Oval 161"/>
          <p:cNvSpPr>
            <a:spLocks noChangeArrowheads="1"/>
          </p:cNvSpPr>
          <p:nvPr/>
        </p:nvSpPr>
        <p:spPr bwMode="auto">
          <a:xfrm>
            <a:off x="6156325" y="5454650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9</a:t>
            </a:r>
          </a:p>
        </p:txBody>
      </p:sp>
      <p:cxnSp>
        <p:nvCxnSpPr>
          <p:cNvPr id="126118" name="AutoShape 166"/>
          <p:cNvCxnSpPr>
            <a:cxnSpLocks noChangeShapeType="1"/>
            <a:stCxn id="126120" idx="7"/>
            <a:endCxn id="126112" idx="3"/>
          </p:cNvCxnSpPr>
          <p:nvPr/>
        </p:nvCxnSpPr>
        <p:spPr bwMode="auto">
          <a:xfrm flipV="1">
            <a:off x="5354638" y="5253038"/>
            <a:ext cx="320675" cy="2333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6119" name="AutoShape 167"/>
          <p:cNvCxnSpPr>
            <a:cxnSpLocks noChangeShapeType="1"/>
            <a:stCxn id="126113" idx="1"/>
            <a:endCxn id="126112" idx="5"/>
          </p:cNvCxnSpPr>
          <p:nvPr/>
        </p:nvCxnSpPr>
        <p:spPr bwMode="auto">
          <a:xfrm flipH="1" flipV="1">
            <a:off x="5876925" y="5253038"/>
            <a:ext cx="320675" cy="2333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6120" name="Oval 168"/>
          <p:cNvSpPr>
            <a:spLocks noChangeArrowheads="1"/>
          </p:cNvSpPr>
          <p:nvPr/>
        </p:nvSpPr>
        <p:spPr bwMode="auto">
          <a:xfrm>
            <a:off x="5111750" y="5454650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11</a:t>
            </a:r>
          </a:p>
        </p:txBody>
      </p:sp>
      <p:sp>
        <p:nvSpPr>
          <p:cNvPr id="126125" name="Oval 173"/>
          <p:cNvSpPr>
            <a:spLocks noChangeArrowheads="1"/>
          </p:cNvSpPr>
          <p:nvPr/>
        </p:nvSpPr>
        <p:spPr bwMode="auto">
          <a:xfrm>
            <a:off x="7753350" y="5000625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 dirty="0" smtClean="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20</a:t>
            </a:r>
            <a:endParaRPr lang="en-US" sz="1600" dirty="0">
              <a:solidFill>
                <a:srgbClr val="FBEFD2"/>
              </a:solidFill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6126" name="Oval 174"/>
          <p:cNvSpPr>
            <a:spLocks noChangeArrowheads="1"/>
          </p:cNvSpPr>
          <p:nvPr/>
        </p:nvSpPr>
        <p:spPr bwMode="auto">
          <a:xfrm>
            <a:off x="8275638" y="5456238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 dirty="0" smtClean="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27</a:t>
            </a:r>
            <a:endParaRPr lang="en-US" sz="1600" dirty="0">
              <a:solidFill>
                <a:srgbClr val="FBEFD2"/>
              </a:solidFill>
              <a:latin typeface="Times New Roman" pitchFamily="39" charset="0"/>
              <a:sym typeface="Symbol" pitchFamily="39" charset="2"/>
            </a:endParaRPr>
          </a:p>
        </p:txBody>
      </p:sp>
      <p:cxnSp>
        <p:nvCxnSpPr>
          <p:cNvPr id="126131" name="AutoShape 179"/>
          <p:cNvCxnSpPr>
            <a:cxnSpLocks noChangeShapeType="1"/>
            <a:stCxn id="126133" idx="7"/>
            <a:endCxn id="126125" idx="3"/>
          </p:cNvCxnSpPr>
          <p:nvPr/>
        </p:nvCxnSpPr>
        <p:spPr bwMode="auto">
          <a:xfrm flipV="1">
            <a:off x="7473950" y="5254625"/>
            <a:ext cx="320675" cy="2333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6132" name="AutoShape 180"/>
          <p:cNvCxnSpPr>
            <a:cxnSpLocks noChangeShapeType="1"/>
            <a:stCxn id="126126" idx="1"/>
            <a:endCxn id="126125" idx="5"/>
          </p:cNvCxnSpPr>
          <p:nvPr/>
        </p:nvCxnSpPr>
        <p:spPr bwMode="auto">
          <a:xfrm flipH="1" flipV="1">
            <a:off x="7996238" y="5254625"/>
            <a:ext cx="320675" cy="2333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6133" name="Oval 181"/>
          <p:cNvSpPr>
            <a:spLocks noChangeArrowheads="1"/>
          </p:cNvSpPr>
          <p:nvPr/>
        </p:nvSpPr>
        <p:spPr bwMode="auto">
          <a:xfrm>
            <a:off x="7231063" y="5456238"/>
            <a:ext cx="284162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r>
              <a:rPr lang="en-US" sz="1600" dirty="0" smtClean="0">
                <a:solidFill>
                  <a:srgbClr val="FBEFD2"/>
                </a:solidFill>
                <a:latin typeface="Times New Roman" pitchFamily="39" charset="0"/>
                <a:sym typeface="Symbol" pitchFamily="39" charset="2"/>
              </a:rPr>
              <a:t>23</a:t>
            </a:r>
            <a:endParaRPr lang="en-US" sz="1600" dirty="0">
              <a:solidFill>
                <a:srgbClr val="FBEFD2"/>
              </a:solidFill>
              <a:latin typeface="Times New Roman" pitchFamily="39" charset="0"/>
              <a:sym typeface="Symbol" pitchFamily="39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0867" name="AutoShape 35"/>
          <p:cNvCxnSpPr>
            <a:cxnSpLocks noChangeShapeType="1"/>
            <a:stCxn id="120865" idx="3"/>
            <a:endCxn id="120836" idx="7"/>
          </p:cNvCxnSpPr>
          <p:nvPr/>
        </p:nvCxnSpPr>
        <p:spPr bwMode="auto">
          <a:xfrm flipH="1">
            <a:off x="2697163" y="4265613"/>
            <a:ext cx="1917700" cy="2063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0009"/>
            <a:ext cx="8229600" cy="566447"/>
          </a:xfrm>
        </p:spPr>
        <p:txBody>
          <a:bodyPr/>
          <a:lstStyle/>
          <a:p>
            <a:r>
              <a:rPr lang="en-US" dirty="0" smtClean="0"/>
              <a:t>Bottom-Up Heap Construction Analysis</a:t>
            </a:r>
            <a:endParaRPr lang="en-US" dirty="0"/>
          </a:p>
        </p:txBody>
      </p:sp>
      <p:sp>
        <p:nvSpPr>
          <p:cNvPr id="1208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30005" y="810059"/>
            <a:ext cx="8588557" cy="2819400"/>
          </a:xfrm>
        </p:spPr>
        <p:txBody>
          <a:bodyPr/>
          <a:lstStyle/>
          <a:p>
            <a:r>
              <a:rPr lang="en-US" sz="1600" dirty="0" smtClean="0"/>
              <a:t>In the worst case, each added node gets </a:t>
            </a:r>
            <a:r>
              <a:rPr lang="en-US" sz="1600" dirty="0" err="1" smtClean="0"/>
              <a:t>downheaped</a:t>
            </a:r>
            <a:r>
              <a:rPr lang="en-US" sz="1600" dirty="0" smtClean="0"/>
              <a:t> to the bottom of the heap.</a:t>
            </a:r>
          </a:p>
          <a:p>
            <a:r>
              <a:rPr lang="en-US" sz="1600" dirty="0" smtClean="0"/>
              <a:t>We analyze the run time by considering the total length of these downward paths through the binary tree as it is constructed.</a:t>
            </a:r>
          </a:p>
          <a:p>
            <a:r>
              <a:rPr lang="en-US" sz="1600" dirty="0" smtClean="0"/>
              <a:t>For convenience, we can assume that each path first goes right and then repeatedly </a:t>
            </a:r>
            <a:r>
              <a:rPr lang="en-US" sz="1600" dirty="0"/>
              <a:t>goes left until the bottom of the heap (this path may differ from the actual </a:t>
            </a:r>
            <a:r>
              <a:rPr lang="en-US" sz="1600" dirty="0" err="1"/>
              <a:t>downheap</a:t>
            </a:r>
            <a:r>
              <a:rPr lang="en-US" sz="1600" dirty="0"/>
              <a:t> </a:t>
            </a:r>
            <a:r>
              <a:rPr lang="en-US" sz="1600" dirty="0" smtClean="0"/>
              <a:t>path, but this will not change the run time)</a:t>
            </a:r>
            <a:endParaRPr lang="en-US" sz="1600" dirty="0"/>
          </a:p>
        </p:txBody>
      </p:sp>
      <p:cxnSp>
        <p:nvCxnSpPr>
          <p:cNvPr id="120837" name="AutoShape 5"/>
          <p:cNvCxnSpPr>
            <a:cxnSpLocks noChangeShapeType="1"/>
            <a:stCxn id="120836" idx="3"/>
            <a:endCxn id="120839" idx="7"/>
          </p:cNvCxnSpPr>
          <p:nvPr/>
        </p:nvCxnSpPr>
        <p:spPr bwMode="auto">
          <a:xfrm flipH="1">
            <a:off x="1636713" y="4692651"/>
            <a:ext cx="857250" cy="2349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38" name="AutoShape 6"/>
          <p:cNvCxnSpPr>
            <a:cxnSpLocks noChangeShapeType="1"/>
            <a:stCxn id="120852" idx="1"/>
            <a:endCxn id="120836" idx="5"/>
          </p:cNvCxnSpPr>
          <p:nvPr/>
        </p:nvCxnSpPr>
        <p:spPr bwMode="auto">
          <a:xfrm flipH="1" flipV="1">
            <a:off x="2697163" y="4692651"/>
            <a:ext cx="857250" cy="2365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43" name="AutoShape 11"/>
          <p:cNvCxnSpPr>
            <a:cxnSpLocks noChangeShapeType="1"/>
            <a:endCxn id="120840" idx="5"/>
          </p:cNvCxnSpPr>
          <p:nvPr/>
        </p:nvCxnSpPr>
        <p:spPr bwMode="auto">
          <a:xfrm flipH="1" flipV="1">
            <a:off x="2160588" y="5605463"/>
            <a:ext cx="160337" cy="2492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44" name="AutoShape 12"/>
          <p:cNvCxnSpPr>
            <a:cxnSpLocks noChangeShapeType="1"/>
            <a:endCxn id="120840" idx="3"/>
          </p:cNvCxnSpPr>
          <p:nvPr/>
        </p:nvCxnSpPr>
        <p:spPr bwMode="auto">
          <a:xfrm flipV="1">
            <a:off x="1800225" y="5605463"/>
            <a:ext cx="157163" cy="2492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45" name="AutoShape 13"/>
          <p:cNvCxnSpPr>
            <a:cxnSpLocks noChangeShapeType="1"/>
            <a:stCxn id="120847" idx="7"/>
            <a:endCxn id="120839" idx="3"/>
          </p:cNvCxnSpPr>
          <p:nvPr/>
        </p:nvCxnSpPr>
        <p:spPr bwMode="auto">
          <a:xfrm flipV="1">
            <a:off x="1114425" y="5149851"/>
            <a:ext cx="320675" cy="2333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46" name="AutoShape 14"/>
          <p:cNvCxnSpPr>
            <a:cxnSpLocks noChangeShapeType="1"/>
            <a:stCxn id="120840" idx="1"/>
            <a:endCxn id="120839" idx="5"/>
          </p:cNvCxnSpPr>
          <p:nvPr/>
        </p:nvCxnSpPr>
        <p:spPr bwMode="auto">
          <a:xfrm flipH="1" flipV="1">
            <a:off x="1636713" y="5149851"/>
            <a:ext cx="320675" cy="2333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50" name="AutoShape 18"/>
          <p:cNvCxnSpPr>
            <a:cxnSpLocks noChangeShapeType="1"/>
            <a:endCxn id="120847" idx="5"/>
          </p:cNvCxnSpPr>
          <p:nvPr/>
        </p:nvCxnSpPr>
        <p:spPr bwMode="auto">
          <a:xfrm flipH="1" flipV="1">
            <a:off x="1114425" y="5605463"/>
            <a:ext cx="160338" cy="2492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51" name="AutoShape 19"/>
          <p:cNvCxnSpPr>
            <a:cxnSpLocks noChangeShapeType="1"/>
            <a:endCxn id="120847" idx="3"/>
          </p:cNvCxnSpPr>
          <p:nvPr/>
        </p:nvCxnSpPr>
        <p:spPr bwMode="auto">
          <a:xfrm flipV="1">
            <a:off x="752475" y="5605463"/>
            <a:ext cx="160338" cy="2492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56" name="AutoShape 24"/>
          <p:cNvCxnSpPr>
            <a:cxnSpLocks noChangeShapeType="1"/>
            <a:endCxn id="120853" idx="5"/>
          </p:cNvCxnSpPr>
          <p:nvPr/>
        </p:nvCxnSpPr>
        <p:spPr bwMode="auto">
          <a:xfrm flipH="1" flipV="1">
            <a:off x="4279900" y="5607051"/>
            <a:ext cx="160338" cy="2492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57" name="AutoShape 25"/>
          <p:cNvCxnSpPr>
            <a:cxnSpLocks noChangeShapeType="1"/>
            <a:endCxn id="120853" idx="3"/>
          </p:cNvCxnSpPr>
          <p:nvPr/>
        </p:nvCxnSpPr>
        <p:spPr bwMode="auto">
          <a:xfrm flipV="1">
            <a:off x="3919538" y="5607051"/>
            <a:ext cx="157162" cy="2492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58" name="AutoShape 26"/>
          <p:cNvCxnSpPr>
            <a:cxnSpLocks noChangeShapeType="1"/>
            <a:stCxn id="120860" idx="7"/>
            <a:endCxn id="120852" idx="3"/>
          </p:cNvCxnSpPr>
          <p:nvPr/>
        </p:nvCxnSpPr>
        <p:spPr bwMode="auto">
          <a:xfrm flipV="1">
            <a:off x="3233738" y="5151438"/>
            <a:ext cx="320675" cy="2333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59" name="AutoShape 27"/>
          <p:cNvCxnSpPr>
            <a:cxnSpLocks noChangeShapeType="1"/>
            <a:stCxn id="120853" idx="1"/>
            <a:endCxn id="120852" idx="5"/>
          </p:cNvCxnSpPr>
          <p:nvPr/>
        </p:nvCxnSpPr>
        <p:spPr bwMode="auto">
          <a:xfrm flipH="1" flipV="1">
            <a:off x="3756025" y="5151438"/>
            <a:ext cx="320675" cy="2333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63" name="AutoShape 31"/>
          <p:cNvCxnSpPr>
            <a:cxnSpLocks noChangeShapeType="1"/>
            <a:endCxn id="120860" idx="5"/>
          </p:cNvCxnSpPr>
          <p:nvPr/>
        </p:nvCxnSpPr>
        <p:spPr bwMode="auto">
          <a:xfrm flipH="1" flipV="1">
            <a:off x="3233738" y="5607051"/>
            <a:ext cx="160337" cy="2492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64" name="AutoShape 32"/>
          <p:cNvCxnSpPr>
            <a:cxnSpLocks noChangeShapeType="1"/>
            <a:endCxn id="120860" idx="3"/>
          </p:cNvCxnSpPr>
          <p:nvPr/>
        </p:nvCxnSpPr>
        <p:spPr bwMode="auto">
          <a:xfrm flipV="1">
            <a:off x="2871788" y="5607051"/>
            <a:ext cx="160337" cy="2492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66" name="AutoShape 34"/>
          <p:cNvCxnSpPr>
            <a:cxnSpLocks noChangeShapeType="1"/>
            <a:stCxn id="120865" idx="5"/>
            <a:endCxn id="120868" idx="1"/>
          </p:cNvCxnSpPr>
          <p:nvPr/>
        </p:nvCxnSpPr>
        <p:spPr bwMode="auto">
          <a:xfrm>
            <a:off x="4816475" y="4265613"/>
            <a:ext cx="1917700" cy="2079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69" name="AutoShape 37"/>
          <p:cNvCxnSpPr>
            <a:cxnSpLocks noChangeShapeType="1"/>
            <a:stCxn id="120868" idx="3"/>
            <a:endCxn id="120871" idx="7"/>
          </p:cNvCxnSpPr>
          <p:nvPr/>
        </p:nvCxnSpPr>
        <p:spPr bwMode="auto">
          <a:xfrm flipH="1">
            <a:off x="5876925" y="4694238"/>
            <a:ext cx="857250" cy="2349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70" name="AutoShape 38"/>
          <p:cNvCxnSpPr>
            <a:cxnSpLocks noChangeShapeType="1"/>
            <a:stCxn id="120884" idx="1"/>
            <a:endCxn id="120868" idx="5"/>
          </p:cNvCxnSpPr>
          <p:nvPr/>
        </p:nvCxnSpPr>
        <p:spPr bwMode="auto">
          <a:xfrm flipH="1" flipV="1">
            <a:off x="6937375" y="4694238"/>
            <a:ext cx="857250" cy="2365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75" name="AutoShape 43"/>
          <p:cNvCxnSpPr>
            <a:cxnSpLocks noChangeShapeType="1"/>
            <a:endCxn id="120872" idx="5"/>
          </p:cNvCxnSpPr>
          <p:nvPr/>
        </p:nvCxnSpPr>
        <p:spPr bwMode="auto">
          <a:xfrm flipH="1" flipV="1">
            <a:off x="6400800" y="5607051"/>
            <a:ext cx="160338" cy="2492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76" name="AutoShape 44"/>
          <p:cNvCxnSpPr>
            <a:cxnSpLocks noChangeShapeType="1"/>
            <a:endCxn id="120872" idx="3"/>
          </p:cNvCxnSpPr>
          <p:nvPr/>
        </p:nvCxnSpPr>
        <p:spPr bwMode="auto">
          <a:xfrm flipV="1">
            <a:off x="6040438" y="5607051"/>
            <a:ext cx="157162" cy="2492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77" name="AutoShape 45"/>
          <p:cNvCxnSpPr>
            <a:cxnSpLocks noChangeShapeType="1"/>
            <a:stCxn id="120879" idx="7"/>
            <a:endCxn id="120871" idx="3"/>
          </p:cNvCxnSpPr>
          <p:nvPr/>
        </p:nvCxnSpPr>
        <p:spPr bwMode="auto">
          <a:xfrm flipV="1">
            <a:off x="5354638" y="5151438"/>
            <a:ext cx="320675" cy="2333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78" name="AutoShape 46"/>
          <p:cNvCxnSpPr>
            <a:cxnSpLocks noChangeShapeType="1"/>
            <a:stCxn id="120872" idx="1"/>
            <a:endCxn id="120871" idx="5"/>
          </p:cNvCxnSpPr>
          <p:nvPr/>
        </p:nvCxnSpPr>
        <p:spPr bwMode="auto">
          <a:xfrm flipH="1" flipV="1">
            <a:off x="5876925" y="5151438"/>
            <a:ext cx="320675" cy="2333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82" name="AutoShape 50"/>
          <p:cNvCxnSpPr>
            <a:cxnSpLocks noChangeShapeType="1"/>
            <a:endCxn id="120879" idx="5"/>
          </p:cNvCxnSpPr>
          <p:nvPr/>
        </p:nvCxnSpPr>
        <p:spPr bwMode="auto">
          <a:xfrm flipH="1" flipV="1">
            <a:off x="5354638" y="5607051"/>
            <a:ext cx="160337" cy="2492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83" name="AutoShape 51"/>
          <p:cNvCxnSpPr>
            <a:cxnSpLocks noChangeShapeType="1"/>
            <a:endCxn id="120879" idx="3"/>
          </p:cNvCxnSpPr>
          <p:nvPr/>
        </p:nvCxnSpPr>
        <p:spPr bwMode="auto">
          <a:xfrm flipV="1">
            <a:off x="4992688" y="5607051"/>
            <a:ext cx="160337" cy="2492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88" name="AutoShape 56"/>
          <p:cNvCxnSpPr>
            <a:cxnSpLocks noChangeShapeType="1"/>
            <a:endCxn id="120885" idx="5"/>
          </p:cNvCxnSpPr>
          <p:nvPr/>
        </p:nvCxnSpPr>
        <p:spPr bwMode="auto">
          <a:xfrm flipH="1" flipV="1">
            <a:off x="8520113" y="5608638"/>
            <a:ext cx="160337" cy="2492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89" name="AutoShape 57"/>
          <p:cNvCxnSpPr>
            <a:cxnSpLocks noChangeShapeType="1"/>
            <a:endCxn id="120885" idx="3"/>
          </p:cNvCxnSpPr>
          <p:nvPr/>
        </p:nvCxnSpPr>
        <p:spPr bwMode="auto">
          <a:xfrm flipV="1">
            <a:off x="8159750" y="5608638"/>
            <a:ext cx="157163" cy="2492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90" name="AutoShape 58"/>
          <p:cNvCxnSpPr>
            <a:cxnSpLocks noChangeShapeType="1"/>
            <a:stCxn id="120892" idx="7"/>
            <a:endCxn id="120884" idx="3"/>
          </p:cNvCxnSpPr>
          <p:nvPr/>
        </p:nvCxnSpPr>
        <p:spPr bwMode="auto">
          <a:xfrm flipV="1">
            <a:off x="7473950" y="5153026"/>
            <a:ext cx="320675" cy="2333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91" name="AutoShape 59"/>
          <p:cNvCxnSpPr>
            <a:cxnSpLocks noChangeShapeType="1"/>
            <a:stCxn id="120885" idx="1"/>
            <a:endCxn id="120884" idx="5"/>
          </p:cNvCxnSpPr>
          <p:nvPr/>
        </p:nvCxnSpPr>
        <p:spPr bwMode="auto">
          <a:xfrm flipH="1" flipV="1">
            <a:off x="7996238" y="5153026"/>
            <a:ext cx="320675" cy="2333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95" name="AutoShape 63"/>
          <p:cNvCxnSpPr>
            <a:cxnSpLocks noChangeShapeType="1"/>
            <a:endCxn id="120892" idx="5"/>
          </p:cNvCxnSpPr>
          <p:nvPr/>
        </p:nvCxnSpPr>
        <p:spPr bwMode="auto">
          <a:xfrm flipH="1" flipV="1">
            <a:off x="7473950" y="5608638"/>
            <a:ext cx="160338" cy="2492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96" name="AutoShape 64"/>
          <p:cNvCxnSpPr>
            <a:cxnSpLocks noChangeShapeType="1"/>
            <a:endCxn id="120892" idx="3"/>
          </p:cNvCxnSpPr>
          <p:nvPr/>
        </p:nvCxnSpPr>
        <p:spPr bwMode="auto">
          <a:xfrm flipV="1">
            <a:off x="7112000" y="5608638"/>
            <a:ext cx="160338" cy="2492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0836" name="Oval 4"/>
          <p:cNvSpPr>
            <a:spLocks noChangeArrowheads="1"/>
          </p:cNvSpPr>
          <p:nvPr/>
        </p:nvSpPr>
        <p:spPr bwMode="auto">
          <a:xfrm>
            <a:off x="2452688" y="4440238"/>
            <a:ext cx="285750" cy="284163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839" name="Oval 7"/>
          <p:cNvSpPr>
            <a:spLocks noChangeArrowheads="1"/>
          </p:cNvSpPr>
          <p:nvPr/>
        </p:nvSpPr>
        <p:spPr bwMode="auto">
          <a:xfrm>
            <a:off x="1393825" y="4895851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840" name="Oval 8"/>
          <p:cNvSpPr>
            <a:spLocks noChangeArrowheads="1"/>
          </p:cNvSpPr>
          <p:nvPr/>
        </p:nvSpPr>
        <p:spPr bwMode="auto">
          <a:xfrm>
            <a:off x="1916113" y="5351463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847" name="Oval 15"/>
          <p:cNvSpPr>
            <a:spLocks noChangeArrowheads="1"/>
          </p:cNvSpPr>
          <p:nvPr/>
        </p:nvSpPr>
        <p:spPr bwMode="auto">
          <a:xfrm>
            <a:off x="871538" y="5351463"/>
            <a:ext cx="284162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852" name="Oval 20"/>
          <p:cNvSpPr>
            <a:spLocks noChangeArrowheads="1"/>
          </p:cNvSpPr>
          <p:nvPr/>
        </p:nvSpPr>
        <p:spPr bwMode="auto">
          <a:xfrm>
            <a:off x="3513138" y="4897438"/>
            <a:ext cx="284162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853" name="Oval 21"/>
          <p:cNvSpPr>
            <a:spLocks noChangeArrowheads="1"/>
          </p:cNvSpPr>
          <p:nvPr/>
        </p:nvSpPr>
        <p:spPr bwMode="auto">
          <a:xfrm>
            <a:off x="4035425" y="5353051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860" name="Oval 28"/>
          <p:cNvSpPr>
            <a:spLocks noChangeArrowheads="1"/>
          </p:cNvSpPr>
          <p:nvPr/>
        </p:nvSpPr>
        <p:spPr bwMode="auto">
          <a:xfrm>
            <a:off x="2990850" y="5353051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865" name="Oval 33"/>
          <p:cNvSpPr>
            <a:spLocks noChangeArrowheads="1"/>
          </p:cNvSpPr>
          <p:nvPr/>
        </p:nvSpPr>
        <p:spPr bwMode="auto">
          <a:xfrm>
            <a:off x="4572000" y="4013201"/>
            <a:ext cx="287338" cy="284162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868" name="Oval 36"/>
          <p:cNvSpPr>
            <a:spLocks noChangeArrowheads="1"/>
          </p:cNvSpPr>
          <p:nvPr/>
        </p:nvSpPr>
        <p:spPr bwMode="auto">
          <a:xfrm>
            <a:off x="6692900" y="4441826"/>
            <a:ext cx="285750" cy="284162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871" name="Oval 39"/>
          <p:cNvSpPr>
            <a:spLocks noChangeArrowheads="1"/>
          </p:cNvSpPr>
          <p:nvPr/>
        </p:nvSpPr>
        <p:spPr bwMode="auto">
          <a:xfrm>
            <a:off x="5634038" y="4897438"/>
            <a:ext cx="284162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872" name="Oval 40"/>
          <p:cNvSpPr>
            <a:spLocks noChangeArrowheads="1"/>
          </p:cNvSpPr>
          <p:nvPr/>
        </p:nvSpPr>
        <p:spPr bwMode="auto">
          <a:xfrm>
            <a:off x="6156325" y="5353051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879" name="Oval 47"/>
          <p:cNvSpPr>
            <a:spLocks noChangeArrowheads="1"/>
          </p:cNvSpPr>
          <p:nvPr/>
        </p:nvSpPr>
        <p:spPr bwMode="auto">
          <a:xfrm>
            <a:off x="5111750" y="5353051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884" name="Oval 52"/>
          <p:cNvSpPr>
            <a:spLocks noChangeArrowheads="1"/>
          </p:cNvSpPr>
          <p:nvPr/>
        </p:nvSpPr>
        <p:spPr bwMode="auto">
          <a:xfrm>
            <a:off x="7753350" y="4899026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885" name="Oval 53"/>
          <p:cNvSpPr>
            <a:spLocks noChangeArrowheads="1"/>
          </p:cNvSpPr>
          <p:nvPr/>
        </p:nvSpPr>
        <p:spPr bwMode="auto">
          <a:xfrm>
            <a:off x="8275638" y="5354638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892" name="Oval 60"/>
          <p:cNvSpPr>
            <a:spLocks noChangeArrowheads="1"/>
          </p:cNvSpPr>
          <p:nvPr/>
        </p:nvSpPr>
        <p:spPr bwMode="auto">
          <a:xfrm>
            <a:off x="7231063" y="5354638"/>
            <a:ext cx="284162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897" name="Freeform 65"/>
          <p:cNvSpPr>
            <a:spLocks/>
          </p:cNvSpPr>
          <p:nvPr/>
        </p:nvSpPr>
        <p:spPr bwMode="auto">
          <a:xfrm>
            <a:off x="4800600" y="4395788"/>
            <a:ext cx="1801813" cy="1447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56" y="120"/>
              </a:cxn>
              <a:cxn ang="0">
                <a:pos x="474" y="318"/>
              </a:cxn>
              <a:cxn ang="0">
                <a:pos x="144" y="624"/>
              </a:cxn>
              <a:cxn ang="0">
                <a:pos x="0" y="912"/>
              </a:cxn>
            </a:cxnLst>
            <a:rect l="0" t="0" r="r" b="b"/>
            <a:pathLst>
              <a:path w="1135" h="912">
                <a:moveTo>
                  <a:pt x="0" y="0"/>
                </a:moveTo>
                <a:cubicBezTo>
                  <a:pt x="176" y="20"/>
                  <a:pt x="977" y="67"/>
                  <a:pt x="1056" y="120"/>
                </a:cubicBezTo>
                <a:cubicBezTo>
                  <a:pt x="1135" y="173"/>
                  <a:pt x="626" y="234"/>
                  <a:pt x="474" y="318"/>
                </a:cubicBezTo>
                <a:cubicBezTo>
                  <a:pt x="322" y="402"/>
                  <a:pt x="223" y="525"/>
                  <a:pt x="144" y="624"/>
                </a:cubicBezTo>
                <a:cubicBezTo>
                  <a:pt x="65" y="723"/>
                  <a:pt x="30" y="852"/>
                  <a:pt x="0" y="912"/>
                </a:cubicBezTo>
              </a:path>
            </a:pathLst>
          </a:custGeom>
          <a:noFill/>
          <a:ln w="12700" cap="flat" cmpd="sng">
            <a:solidFill>
              <a:schemeClr val="tx2"/>
            </a:solidFill>
            <a:prstDash val="lg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98" name="Freeform 66"/>
          <p:cNvSpPr>
            <a:spLocks/>
          </p:cNvSpPr>
          <p:nvPr/>
        </p:nvSpPr>
        <p:spPr bwMode="auto">
          <a:xfrm>
            <a:off x="6848475" y="4833938"/>
            <a:ext cx="896938" cy="10096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22" y="126"/>
              </a:cxn>
              <a:cxn ang="0">
                <a:pos x="258" y="276"/>
              </a:cxn>
              <a:cxn ang="0">
                <a:pos x="138" y="456"/>
              </a:cxn>
              <a:cxn ang="0">
                <a:pos x="60" y="636"/>
              </a:cxn>
            </a:cxnLst>
            <a:rect l="0" t="0" r="r" b="b"/>
            <a:pathLst>
              <a:path w="565" h="636">
                <a:moveTo>
                  <a:pt x="0" y="0"/>
                </a:moveTo>
                <a:cubicBezTo>
                  <a:pt x="87" y="22"/>
                  <a:pt x="479" y="80"/>
                  <a:pt x="522" y="126"/>
                </a:cubicBezTo>
                <a:cubicBezTo>
                  <a:pt x="565" y="172"/>
                  <a:pt x="322" y="221"/>
                  <a:pt x="258" y="276"/>
                </a:cubicBezTo>
                <a:cubicBezTo>
                  <a:pt x="194" y="331"/>
                  <a:pt x="171" y="396"/>
                  <a:pt x="138" y="456"/>
                </a:cubicBezTo>
                <a:cubicBezTo>
                  <a:pt x="105" y="516"/>
                  <a:pt x="76" y="599"/>
                  <a:pt x="60" y="636"/>
                </a:cubicBezTo>
              </a:path>
            </a:pathLst>
          </a:custGeom>
          <a:noFill/>
          <a:ln w="12700" cap="flat" cmpd="sng">
            <a:solidFill>
              <a:schemeClr val="tx2"/>
            </a:solidFill>
            <a:prstDash val="lg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99" name="Freeform 67"/>
          <p:cNvSpPr>
            <a:spLocks/>
          </p:cNvSpPr>
          <p:nvPr/>
        </p:nvSpPr>
        <p:spPr bwMode="auto">
          <a:xfrm>
            <a:off x="2590800" y="4852988"/>
            <a:ext cx="896938" cy="10096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22" y="126"/>
              </a:cxn>
              <a:cxn ang="0">
                <a:pos x="258" y="276"/>
              </a:cxn>
              <a:cxn ang="0">
                <a:pos x="138" y="456"/>
              </a:cxn>
              <a:cxn ang="0">
                <a:pos x="60" y="636"/>
              </a:cxn>
            </a:cxnLst>
            <a:rect l="0" t="0" r="r" b="b"/>
            <a:pathLst>
              <a:path w="565" h="636">
                <a:moveTo>
                  <a:pt x="0" y="0"/>
                </a:moveTo>
                <a:cubicBezTo>
                  <a:pt x="87" y="22"/>
                  <a:pt x="479" y="80"/>
                  <a:pt x="522" y="126"/>
                </a:cubicBezTo>
                <a:cubicBezTo>
                  <a:pt x="565" y="172"/>
                  <a:pt x="322" y="221"/>
                  <a:pt x="258" y="276"/>
                </a:cubicBezTo>
                <a:cubicBezTo>
                  <a:pt x="194" y="331"/>
                  <a:pt x="171" y="396"/>
                  <a:pt x="138" y="456"/>
                </a:cubicBezTo>
                <a:cubicBezTo>
                  <a:pt x="105" y="516"/>
                  <a:pt x="76" y="599"/>
                  <a:pt x="60" y="636"/>
                </a:cubicBezTo>
              </a:path>
            </a:pathLst>
          </a:custGeom>
          <a:noFill/>
          <a:ln w="12700" cap="flat" cmpd="sng">
            <a:solidFill>
              <a:schemeClr val="tx2"/>
            </a:solidFill>
            <a:prstDash val="lg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900" name="Freeform 68"/>
          <p:cNvSpPr>
            <a:spLocks/>
          </p:cNvSpPr>
          <p:nvPr/>
        </p:nvSpPr>
        <p:spPr bwMode="auto">
          <a:xfrm>
            <a:off x="1533525" y="5243513"/>
            <a:ext cx="306388" cy="6000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6" y="150"/>
              </a:cxn>
              <a:cxn ang="0">
                <a:pos x="42" y="378"/>
              </a:cxn>
            </a:cxnLst>
            <a:rect l="0" t="0" r="r" b="b"/>
            <a:pathLst>
              <a:path w="193" h="378">
                <a:moveTo>
                  <a:pt x="0" y="0"/>
                </a:moveTo>
                <a:cubicBezTo>
                  <a:pt x="31" y="25"/>
                  <a:pt x="179" y="87"/>
                  <a:pt x="186" y="150"/>
                </a:cubicBezTo>
                <a:cubicBezTo>
                  <a:pt x="193" y="213"/>
                  <a:pt x="72" y="331"/>
                  <a:pt x="42" y="378"/>
                </a:cubicBezTo>
              </a:path>
            </a:pathLst>
          </a:custGeom>
          <a:noFill/>
          <a:ln w="12700" cap="flat" cmpd="sng">
            <a:solidFill>
              <a:schemeClr val="tx2"/>
            </a:solidFill>
            <a:prstDash val="lg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903" name="Freeform 71"/>
          <p:cNvSpPr>
            <a:spLocks/>
          </p:cNvSpPr>
          <p:nvPr/>
        </p:nvSpPr>
        <p:spPr bwMode="auto">
          <a:xfrm>
            <a:off x="3657600" y="5233988"/>
            <a:ext cx="306388" cy="6000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6" y="150"/>
              </a:cxn>
              <a:cxn ang="0">
                <a:pos x="42" y="378"/>
              </a:cxn>
            </a:cxnLst>
            <a:rect l="0" t="0" r="r" b="b"/>
            <a:pathLst>
              <a:path w="193" h="378">
                <a:moveTo>
                  <a:pt x="0" y="0"/>
                </a:moveTo>
                <a:cubicBezTo>
                  <a:pt x="31" y="25"/>
                  <a:pt x="179" y="87"/>
                  <a:pt x="186" y="150"/>
                </a:cubicBezTo>
                <a:cubicBezTo>
                  <a:pt x="193" y="213"/>
                  <a:pt x="72" y="331"/>
                  <a:pt x="42" y="378"/>
                </a:cubicBezTo>
              </a:path>
            </a:pathLst>
          </a:custGeom>
          <a:noFill/>
          <a:ln w="12700" cap="flat" cmpd="sng">
            <a:solidFill>
              <a:schemeClr val="tx2"/>
            </a:solidFill>
            <a:prstDash val="lg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904" name="Freeform 72"/>
          <p:cNvSpPr>
            <a:spLocks/>
          </p:cNvSpPr>
          <p:nvPr/>
        </p:nvSpPr>
        <p:spPr bwMode="auto">
          <a:xfrm>
            <a:off x="5781675" y="5224463"/>
            <a:ext cx="306388" cy="6000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6" y="150"/>
              </a:cxn>
              <a:cxn ang="0">
                <a:pos x="42" y="378"/>
              </a:cxn>
            </a:cxnLst>
            <a:rect l="0" t="0" r="r" b="b"/>
            <a:pathLst>
              <a:path w="193" h="378">
                <a:moveTo>
                  <a:pt x="0" y="0"/>
                </a:moveTo>
                <a:cubicBezTo>
                  <a:pt x="31" y="25"/>
                  <a:pt x="179" y="87"/>
                  <a:pt x="186" y="150"/>
                </a:cubicBezTo>
                <a:cubicBezTo>
                  <a:pt x="193" y="213"/>
                  <a:pt x="72" y="331"/>
                  <a:pt x="42" y="378"/>
                </a:cubicBezTo>
              </a:path>
            </a:pathLst>
          </a:custGeom>
          <a:noFill/>
          <a:ln w="12700" cap="flat" cmpd="sng">
            <a:solidFill>
              <a:schemeClr val="tx2"/>
            </a:solidFill>
            <a:prstDash val="lg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905" name="Freeform 73"/>
          <p:cNvSpPr>
            <a:spLocks/>
          </p:cNvSpPr>
          <p:nvPr/>
        </p:nvSpPr>
        <p:spPr bwMode="auto">
          <a:xfrm>
            <a:off x="7905750" y="5214938"/>
            <a:ext cx="306388" cy="6000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6" y="150"/>
              </a:cxn>
              <a:cxn ang="0">
                <a:pos x="42" y="378"/>
              </a:cxn>
            </a:cxnLst>
            <a:rect l="0" t="0" r="r" b="b"/>
            <a:pathLst>
              <a:path w="193" h="378">
                <a:moveTo>
                  <a:pt x="0" y="0"/>
                </a:moveTo>
                <a:cubicBezTo>
                  <a:pt x="31" y="25"/>
                  <a:pt x="179" y="87"/>
                  <a:pt x="186" y="150"/>
                </a:cubicBezTo>
                <a:cubicBezTo>
                  <a:pt x="193" y="213"/>
                  <a:pt x="72" y="331"/>
                  <a:pt x="42" y="378"/>
                </a:cubicBezTo>
              </a:path>
            </a:pathLst>
          </a:custGeom>
          <a:noFill/>
          <a:ln w="12700" cap="flat" cmpd="sng">
            <a:solidFill>
              <a:schemeClr val="tx2"/>
            </a:solidFill>
            <a:prstDash val="lg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20916" name="AutoShape 84"/>
          <p:cNvCxnSpPr>
            <a:cxnSpLocks noChangeShapeType="1"/>
          </p:cNvCxnSpPr>
          <p:nvPr/>
        </p:nvCxnSpPr>
        <p:spPr bwMode="auto">
          <a:xfrm flipH="1" flipV="1">
            <a:off x="2112963" y="5657851"/>
            <a:ext cx="100012" cy="165100"/>
          </a:xfrm>
          <a:prstGeom prst="straightConnector1">
            <a:avLst/>
          </a:prstGeom>
          <a:noFill/>
          <a:ln w="19050">
            <a:solidFill>
              <a:schemeClr val="tx2"/>
            </a:solidFill>
            <a:prstDash val="lgDash"/>
            <a:round/>
            <a:headEnd type="triangle" w="med" len="med"/>
            <a:tailEnd/>
          </a:ln>
          <a:effectLst/>
        </p:spPr>
      </p:cxnSp>
      <p:cxnSp>
        <p:nvCxnSpPr>
          <p:cNvPr id="120917" name="AutoShape 85"/>
          <p:cNvCxnSpPr>
            <a:cxnSpLocks noChangeShapeType="1"/>
          </p:cNvCxnSpPr>
          <p:nvPr/>
        </p:nvCxnSpPr>
        <p:spPr bwMode="auto">
          <a:xfrm flipH="1" flipV="1">
            <a:off x="1066800" y="5657851"/>
            <a:ext cx="100013" cy="165100"/>
          </a:xfrm>
          <a:prstGeom prst="straightConnector1">
            <a:avLst/>
          </a:prstGeom>
          <a:noFill/>
          <a:ln w="19050">
            <a:solidFill>
              <a:schemeClr val="tx2"/>
            </a:solidFill>
            <a:prstDash val="lgDash"/>
            <a:round/>
            <a:headEnd type="triangle" w="med" len="med"/>
            <a:tailEnd/>
          </a:ln>
          <a:effectLst/>
        </p:spPr>
      </p:cxnSp>
      <p:cxnSp>
        <p:nvCxnSpPr>
          <p:cNvPr id="120918" name="AutoShape 86"/>
          <p:cNvCxnSpPr>
            <a:cxnSpLocks noChangeShapeType="1"/>
          </p:cNvCxnSpPr>
          <p:nvPr/>
        </p:nvCxnSpPr>
        <p:spPr bwMode="auto">
          <a:xfrm flipH="1" flipV="1">
            <a:off x="4232275" y="5659438"/>
            <a:ext cx="100013" cy="165100"/>
          </a:xfrm>
          <a:prstGeom prst="straightConnector1">
            <a:avLst/>
          </a:prstGeom>
          <a:noFill/>
          <a:ln w="19050">
            <a:solidFill>
              <a:schemeClr val="tx2"/>
            </a:solidFill>
            <a:prstDash val="lgDash"/>
            <a:round/>
            <a:headEnd type="triangle" w="med" len="med"/>
            <a:tailEnd/>
          </a:ln>
          <a:effectLst/>
        </p:spPr>
      </p:cxnSp>
      <p:cxnSp>
        <p:nvCxnSpPr>
          <p:cNvPr id="120919" name="AutoShape 87"/>
          <p:cNvCxnSpPr>
            <a:cxnSpLocks noChangeShapeType="1"/>
          </p:cNvCxnSpPr>
          <p:nvPr/>
        </p:nvCxnSpPr>
        <p:spPr bwMode="auto">
          <a:xfrm flipH="1" flipV="1">
            <a:off x="3186113" y="5659438"/>
            <a:ext cx="100012" cy="165100"/>
          </a:xfrm>
          <a:prstGeom prst="straightConnector1">
            <a:avLst/>
          </a:prstGeom>
          <a:noFill/>
          <a:ln w="19050">
            <a:solidFill>
              <a:schemeClr val="tx2"/>
            </a:solidFill>
            <a:prstDash val="lgDash"/>
            <a:round/>
            <a:headEnd type="triangle" w="med" len="med"/>
            <a:tailEnd/>
          </a:ln>
          <a:effectLst/>
        </p:spPr>
      </p:cxnSp>
      <p:cxnSp>
        <p:nvCxnSpPr>
          <p:cNvPr id="120920" name="AutoShape 88"/>
          <p:cNvCxnSpPr>
            <a:cxnSpLocks noChangeShapeType="1"/>
          </p:cNvCxnSpPr>
          <p:nvPr/>
        </p:nvCxnSpPr>
        <p:spPr bwMode="auto">
          <a:xfrm flipH="1" flipV="1">
            <a:off x="6353175" y="5659438"/>
            <a:ext cx="100013" cy="165100"/>
          </a:xfrm>
          <a:prstGeom prst="straightConnector1">
            <a:avLst/>
          </a:prstGeom>
          <a:noFill/>
          <a:ln w="19050">
            <a:solidFill>
              <a:schemeClr val="tx2"/>
            </a:solidFill>
            <a:prstDash val="lgDash"/>
            <a:round/>
            <a:headEnd type="triangle" w="med" len="med"/>
            <a:tailEnd/>
          </a:ln>
          <a:effectLst/>
        </p:spPr>
      </p:cxnSp>
      <p:cxnSp>
        <p:nvCxnSpPr>
          <p:cNvPr id="120921" name="AutoShape 89"/>
          <p:cNvCxnSpPr>
            <a:cxnSpLocks noChangeShapeType="1"/>
          </p:cNvCxnSpPr>
          <p:nvPr/>
        </p:nvCxnSpPr>
        <p:spPr bwMode="auto">
          <a:xfrm flipH="1" flipV="1">
            <a:off x="5307013" y="5659438"/>
            <a:ext cx="100012" cy="165100"/>
          </a:xfrm>
          <a:prstGeom prst="straightConnector1">
            <a:avLst/>
          </a:prstGeom>
          <a:noFill/>
          <a:ln w="19050">
            <a:solidFill>
              <a:schemeClr val="tx2"/>
            </a:solidFill>
            <a:prstDash val="lgDash"/>
            <a:round/>
            <a:headEnd type="triangle" w="med" len="med"/>
            <a:tailEnd/>
          </a:ln>
          <a:effectLst/>
        </p:spPr>
      </p:cxnSp>
      <p:cxnSp>
        <p:nvCxnSpPr>
          <p:cNvPr id="120922" name="AutoShape 90"/>
          <p:cNvCxnSpPr>
            <a:cxnSpLocks noChangeShapeType="1"/>
          </p:cNvCxnSpPr>
          <p:nvPr/>
        </p:nvCxnSpPr>
        <p:spPr bwMode="auto">
          <a:xfrm flipH="1" flipV="1">
            <a:off x="8482013" y="5668963"/>
            <a:ext cx="100012" cy="165100"/>
          </a:xfrm>
          <a:prstGeom prst="straightConnector1">
            <a:avLst/>
          </a:prstGeom>
          <a:noFill/>
          <a:ln w="19050">
            <a:solidFill>
              <a:schemeClr val="tx2"/>
            </a:solidFill>
            <a:prstDash val="lgDash"/>
            <a:round/>
            <a:headEnd type="triangle" w="med" len="med"/>
            <a:tailEnd/>
          </a:ln>
          <a:effectLst/>
        </p:spPr>
      </p:cxnSp>
      <p:cxnSp>
        <p:nvCxnSpPr>
          <p:cNvPr id="120923" name="AutoShape 91"/>
          <p:cNvCxnSpPr>
            <a:cxnSpLocks noChangeShapeType="1"/>
          </p:cNvCxnSpPr>
          <p:nvPr/>
        </p:nvCxnSpPr>
        <p:spPr bwMode="auto">
          <a:xfrm flipH="1" flipV="1">
            <a:off x="7426325" y="5661026"/>
            <a:ext cx="100013" cy="165100"/>
          </a:xfrm>
          <a:prstGeom prst="straightConnector1">
            <a:avLst/>
          </a:prstGeom>
          <a:noFill/>
          <a:ln w="19050">
            <a:solidFill>
              <a:schemeClr val="tx2"/>
            </a:solidFill>
            <a:prstDash val="lgDash"/>
            <a:round/>
            <a:headEnd type="triangle" w="med" len="med"/>
            <a:tailEnd/>
          </a:ln>
          <a:effectLst/>
        </p:spPr>
      </p:cxnSp>
      <p:sp>
        <p:nvSpPr>
          <p:cNvPr id="120925" name="Oval 93"/>
          <p:cNvSpPr>
            <a:spLocks noChangeArrowheads="1"/>
          </p:cNvSpPr>
          <p:nvPr/>
        </p:nvSpPr>
        <p:spPr bwMode="auto">
          <a:xfrm>
            <a:off x="1143000" y="5843588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926" name="Oval 94"/>
          <p:cNvSpPr>
            <a:spLocks noChangeArrowheads="1"/>
          </p:cNvSpPr>
          <p:nvPr/>
        </p:nvSpPr>
        <p:spPr bwMode="auto">
          <a:xfrm>
            <a:off x="609600" y="5843588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927" name="Oval 95"/>
          <p:cNvSpPr>
            <a:spLocks noChangeArrowheads="1"/>
          </p:cNvSpPr>
          <p:nvPr/>
        </p:nvSpPr>
        <p:spPr bwMode="auto">
          <a:xfrm>
            <a:off x="1600200" y="5843588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928" name="Oval 96"/>
          <p:cNvSpPr>
            <a:spLocks noChangeArrowheads="1"/>
          </p:cNvSpPr>
          <p:nvPr/>
        </p:nvSpPr>
        <p:spPr bwMode="auto">
          <a:xfrm>
            <a:off x="2209800" y="5843588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929" name="Oval 97"/>
          <p:cNvSpPr>
            <a:spLocks noChangeArrowheads="1"/>
          </p:cNvSpPr>
          <p:nvPr/>
        </p:nvSpPr>
        <p:spPr bwMode="auto">
          <a:xfrm>
            <a:off x="2667000" y="5843588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930" name="Oval 98"/>
          <p:cNvSpPr>
            <a:spLocks noChangeArrowheads="1"/>
          </p:cNvSpPr>
          <p:nvPr/>
        </p:nvSpPr>
        <p:spPr bwMode="auto">
          <a:xfrm>
            <a:off x="3276600" y="5843588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931" name="Oval 99"/>
          <p:cNvSpPr>
            <a:spLocks noChangeArrowheads="1"/>
          </p:cNvSpPr>
          <p:nvPr/>
        </p:nvSpPr>
        <p:spPr bwMode="auto">
          <a:xfrm>
            <a:off x="3810000" y="5843588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932" name="Oval 100"/>
          <p:cNvSpPr>
            <a:spLocks noChangeArrowheads="1"/>
          </p:cNvSpPr>
          <p:nvPr/>
        </p:nvSpPr>
        <p:spPr bwMode="auto">
          <a:xfrm>
            <a:off x="4343400" y="5843588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933" name="Oval 101"/>
          <p:cNvSpPr>
            <a:spLocks noChangeArrowheads="1"/>
          </p:cNvSpPr>
          <p:nvPr/>
        </p:nvSpPr>
        <p:spPr bwMode="auto">
          <a:xfrm>
            <a:off x="4876800" y="5843588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934" name="Oval 102"/>
          <p:cNvSpPr>
            <a:spLocks noChangeArrowheads="1"/>
          </p:cNvSpPr>
          <p:nvPr/>
        </p:nvSpPr>
        <p:spPr bwMode="auto">
          <a:xfrm>
            <a:off x="5410200" y="5843588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935" name="Oval 103"/>
          <p:cNvSpPr>
            <a:spLocks noChangeArrowheads="1"/>
          </p:cNvSpPr>
          <p:nvPr/>
        </p:nvSpPr>
        <p:spPr bwMode="auto">
          <a:xfrm>
            <a:off x="5943600" y="5843588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936" name="Oval 104"/>
          <p:cNvSpPr>
            <a:spLocks noChangeArrowheads="1"/>
          </p:cNvSpPr>
          <p:nvPr/>
        </p:nvSpPr>
        <p:spPr bwMode="auto">
          <a:xfrm>
            <a:off x="6477000" y="5843588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937" name="Oval 105"/>
          <p:cNvSpPr>
            <a:spLocks noChangeArrowheads="1"/>
          </p:cNvSpPr>
          <p:nvPr/>
        </p:nvSpPr>
        <p:spPr bwMode="auto">
          <a:xfrm>
            <a:off x="7010400" y="5843588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938" name="Oval 106"/>
          <p:cNvSpPr>
            <a:spLocks noChangeArrowheads="1"/>
          </p:cNvSpPr>
          <p:nvPr/>
        </p:nvSpPr>
        <p:spPr bwMode="auto">
          <a:xfrm>
            <a:off x="7543800" y="5843588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939" name="Oval 107"/>
          <p:cNvSpPr>
            <a:spLocks noChangeArrowheads="1"/>
          </p:cNvSpPr>
          <p:nvPr/>
        </p:nvSpPr>
        <p:spPr bwMode="auto">
          <a:xfrm>
            <a:off x="8001000" y="5843588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940" name="Oval 108"/>
          <p:cNvSpPr>
            <a:spLocks noChangeArrowheads="1"/>
          </p:cNvSpPr>
          <p:nvPr/>
        </p:nvSpPr>
        <p:spPr bwMode="auto">
          <a:xfrm>
            <a:off x="8534400" y="5843588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081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0867" name="AutoShape 35"/>
          <p:cNvCxnSpPr>
            <a:cxnSpLocks noChangeShapeType="1"/>
            <a:stCxn id="120865" idx="3"/>
            <a:endCxn id="120836" idx="7"/>
          </p:cNvCxnSpPr>
          <p:nvPr/>
        </p:nvCxnSpPr>
        <p:spPr bwMode="auto">
          <a:xfrm flipH="1">
            <a:off x="2697163" y="4265613"/>
            <a:ext cx="1917700" cy="2063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0009"/>
            <a:ext cx="8229600" cy="566447"/>
          </a:xfrm>
        </p:spPr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1208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30005" y="810059"/>
            <a:ext cx="8588557" cy="2819400"/>
          </a:xfrm>
        </p:spPr>
        <p:txBody>
          <a:bodyPr/>
          <a:lstStyle/>
          <a:p>
            <a:r>
              <a:rPr lang="en-US" sz="1600" dirty="0" smtClean="0"/>
              <a:t>By assumption, each </a:t>
            </a:r>
            <a:r>
              <a:rPr lang="en-US" sz="1600" dirty="0" err="1" smtClean="0"/>
              <a:t>downheap</a:t>
            </a:r>
            <a:r>
              <a:rPr lang="en-US" sz="1600" dirty="0" smtClean="0"/>
              <a:t> path has the form RLL…L.  </a:t>
            </a:r>
          </a:p>
          <a:p>
            <a:r>
              <a:rPr lang="en-US" sz="1600" dirty="0" smtClean="0"/>
              <a:t>Each internal node thus originates a single right-going path.</a:t>
            </a:r>
            <a:endParaRPr lang="en-US" sz="1600" dirty="0"/>
          </a:p>
          <a:p>
            <a:r>
              <a:rPr lang="en-US" sz="1600" dirty="0" smtClean="0"/>
              <a:t>In addition, note that there is a unique path (sequence of R,L moves) from the root to each node in the tree.</a:t>
            </a:r>
          </a:p>
          <a:p>
            <a:r>
              <a:rPr lang="en-US" sz="1600" dirty="0" smtClean="0"/>
              <a:t>Thus each node can be traversed by at most one left-going path.  </a:t>
            </a:r>
          </a:p>
          <a:p>
            <a:r>
              <a:rPr lang="en-US" sz="1600" dirty="0" smtClean="0"/>
              <a:t>Since </a:t>
            </a:r>
            <a:r>
              <a:rPr lang="en-US" sz="1600" dirty="0"/>
              <a:t>each node is traversed by at most two </a:t>
            </a:r>
            <a:r>
              <a:rPr lang="en-US" sz="1600" dirty="0" smtClean="0"/>
              <a:t>paths</a:t>
            </a:r>
            <a:r>
              <a:rPr lang="en-US" sz="1600" dirty="0"/>
              <a:t>, the total </a:t>
            </a:r>
            <a:r>
              <a:rPr lang="en-US" sz="1600" dirty="0" smtClean="0"/>
              <a:t>length of the paths </a:t>
            </a:r>
            <a:r>
              <a:rPr lang="en-US" sz="1600" dirty="0"/>
              <a:t>is </a:t>
            </a:r>
            <a:r>
              <a:rPr lang="en-US" sz="1600" b="1" i="1" dirty="0">
                <a:latin typeface="Times New Roman" pitchFamily="39" charset="0"/>
              </a:rPr>
              <a:t>O</a:t>
            </a:r>
            <a:r>
              <a:rPr lang="en-US" sz="1600" dirty="0">
                <a:latin typeface="Times New Roman" pitchFamily="39" charset="0"/>
              </a:rPr>
              <a:t>(</a:t>
            </a:r>
            <a:r>
              <a:rPr lang="en-US" sz="1600" b="1" i="1" dirty="0">
                <a:latin typeface="Times New Roman" pitchFamily="39" charset="0"/>
              </a:rPr>
              <a:t>n</a:t>
            </a:r>
            <a:r>
              <a:rPr lang="en-US" sz="1600" dirty="0">
                <a:latin typeface="Times New Roman" pitchFamily="39" charset="0"/>
              </a:rPr>
              <a:t>)</a:t>
            </a:r>
            <a:r>
              <a:rPr lang="en-US" sz="1600" dirty="0"/>
              <a:t> </a:t>
            </a:r>
          </a:p>
          <a:p>
            <a:r>
              <a:rPr lang="en-US" sz="1600" dirty="0"/>
              <a:t>Thus, bottom-up heap construction runs in </a:t>
            </a:r>
            <a:r>
              <a:rPr lang="en-US" sz="1600" b="1" i="1" dirty="0" err="1">
                <a:latin typeface="Times New Roman" pitchFamily="39" charset="0"/>
              </a:rPr>
              <a:t>O</a:t>
            </a:r>
            <a:r>
              <a:rPr lang="en-US" sz="1600" dirty="0" err="1">
                <a:latin typeface="Times New Roman" pitchFamily="39" charset="0"/>
              </a:rPr>
              <a:t>(</a:t>
            </a:r>
            <a:r>
              <a:rPr lang="en-US" sz="1600" b="1" i="1" dirty="0" err="1">
                <a:latin typeface="Times New Roman" pitchFamily="39" charset="0"/>
              </a:rPr>
              <a:t>n</a:t>
            </a:r>
            <a:r>
              <a:rPr lang="en-US" sz="1600" dirty="0">
                <a:latin typeface="Times New Roman" pitchFamily="39" charset="0"/>
              </a:rPr>
              <a:t>) </a:t>
            </a:r>
            <a:r>
              <a:rPr lang="en-US" sz="1600" dirty="0"/>
              <a:t>time </a:t>
            </a:r>
          </a:p>
          <a:p>
            <a:r>
              <a:rPr lang="en-US" sz="1600" dirty="0"/>
              <a:t>Bottom-up heap construction is faster than </a:t>
            </a:r>
            <a:r>
              <a:rPr lang="en-US" sz="1600" b="1" i="1" dirty="0">
                <a:latin typeface="Times New Roman" pitchFamily="39" charset="0"/>
              </a:rPr>
              <a:t>n</a:t>
            </a:r>
            <a:r>
              <a:rPr lang="en-US" sz="1600" dirty="0"/>
              <a:t> successive insertions</a:t>
            </a:r>
            <a:r>
              <a:rPr lang="en-US" sz="1600" dirty="0" smtClean="0"/>
              <a:t> (</a:t>
            </a:r>
            <a:r>
              <a:rPr lang="en-US" sz="1600" b="1" i="1" dirty="0" smtClean="0"/>
              <a:t>O(</a:t>
            </a:r>
            <a:r>
              <a:rPr lang="en-US" sz="1600" b="1" i="1" dirty="0" err="1" smtClean="0"/>
              <a:t>nlogn</a:t>
            </a:r>
            <a:r>
              <a:rPr lang="en-US" sz="1600" b="1" i="1" dirty="0" smtClean="0"/>
              <a:t>)</a:t>
            </a:r>
            <a:r>
              <a:rPr lang="en-US" sz="1600" dirty="0" smtClean="0"/>
              <a:t>).</a:t>
            </a:r>
            <a:endParaRPr lang="en-US" sz="1600" dirty="0"/>
          </a:p>
        </p:txBody>
      </p:sp>
      <p:cxnSp>
        <p:nvCxnSpPr>
          <p:cNvPr id="120837" name="AutoShape 5"/>
          <p:cNvCxnSpPr>
            <a:cxnSpLocks noChangeShapeType="1"/>
            <a:stCxn id="120836" idx="3"/>
            <a:endCxn id="120839" idx="7"/>
          </p:cNvCxnSpPr>
          <p:nvPr/>
        </p:nvCxnSpPr>
        <p:spPr bwMode="auto">
          <a:xfrm flipH="1">
            <a:off x="1636713" y="4692651"/>
            <a:ext cx="857250" cy="2349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38" name="AutoShape 6"/>
          <p:cNvCxnSpPr>
            <a:cxnSpLocks noChangeShapeType="1"/>
            <a:stCxn id="120852" idx="1"/>
            <a:endCxn id="120836" idx="5"/>
          </p:cNvCxnSpPr>
          <p:nvPr/>
        </p:nvCxnSpPr>
        <p:spPr bwMode="auto">
          <a:xfrm flipH="1" flipV="1">
            <a:off x="2697163" y="4692651"/>
            <a:ext cx="857250" cy="2365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43" name="AutoShape 11"/>
          <p:cNvCxnSpPr>
            <a:cxnSpLocks noChangeShapeType="1"/>
            <a:endCxn id="120840" idx="5"/>
          </p:cNvCxnSpPr>
          <p:nvPr/>
        </p:nvCxnSpPr>
        <p:spPr bwMode="auto">
          <a:xfrm flipH="1" flipV="1">
            <a:off x="2160588" y="5605463"/>
            <a:ext cx="160337" cy="2492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44" name="AutoShape 12"/>
          <p:cNvCxnSpPr>
            <a:cxnSpLocks noChangeShapeType="1"/>
            <a:endCxn id="120840" idx="3"/>
          </p:cNvCxnSpPr>
          <p:nvPr/>
        </p:nvCxnSpPr>
        <p:spPr bwMode="auto">
          <a:xfrm flipV="1">
            <a:off x="1800225" y="5605463"/>
            <a:ext cx="157163" cy="2492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45" name="AutoShape 13"/>
          <p:cNvCxnSpPr>
            <a:cxnSpLocks noChangeShapeType="1"/>
            <a:stCxn id="120847" idx="7"/>
            <a:endCxn id="120839" idx="3"/>
          </p:cNvCxnSpPr>
          <p:nvPr/>
        </p:nvCxnSpPr>
        <p:spPr bwMode="auto">
          <a:xfrm flipV="1">
            <a:off x="1114425" y="5149851"/>
            <a:ext cx="320675" cy="2333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46" name="AutoShape 14"/>
          <p:cNvCxnSpPr>
            <a:cxnSpLocks noChangeShapeType="1"/>
            <a:stCxn id="120840" idx="1"/>
            <a:endCxn id="120839" idx="5"/>
          </p:cNvCxnSpPr>
          <p:nvPr/>
        </p:nvCxnSpPr>
        <p:spPr bwMode="auto">
          <a:xfrm flipH="1" flipV="1">
            <a:off x="1636713" y="5149851"/>
            <a:ext cx="320675" cy="2333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50" name="AutoShape 18"/>
          <p:cNvCxnSpPr>
            <a:cxnSpLocks noChangeShapeType="1"/>
            <a:endCxn id="120847" idx="5"/>
          </p:cNvCxnSpPr>
          <p:nvPr/>
        </p:nvCxnSpPr>
        <p:spPr bwMode="auto">
          <a:xfrm flipH="1" flipV="1">
            <a:off x="1114425" y="5605463"/>
            <a:ext cx="160338" cy="2492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51" name="AutoShape 19"/>
          <p:cNvCxnSpPr>
            <a:cxnSpLocks noChangeShapeType="1"/>
            <a:endCxn id="120847" idx="3"/>
          </p:cNvCxnSpPr>
          <p:nvPr/>
        </p:nvCxnSpPr>
        <p:spPr bwMode="auto">
          <a:xfrm flipV="1">
            <a:off x="752475" y="5605463"/>
            <a:ext cx="160338" cy="2492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56" name="AutoShape 24"/>
          <p:cNvCxnSpPr>
            <a:cxnSpLocks noChangeShapeType="1"/>
            <a:endCxn id="120853" idx="5"/>
          </p:cNvCxnSpPr>
          <p:nvPr/>
        </p:nvCxnSpPr>
        <p:spPr bwMode="auto">
          <a:xfrm flipH="1" flipV="1">
            <a:off x="4279900" y="5607051"/>
            <a:ext cx="160338" cy="2492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57" name="AutoShape 25"/>
          <p:cNvCxnSpPr>
            <a:cxnSpLocks noChangeShapeType="1"/>
            <a:endCxn id="120853" idx="3"/>
          </p:cNvCxnSpPr>
          <p:nvPr/>
        </p:nvCxnSpPr>
        <p:spPr bwMode="auto">
          <a:xfrm flipV="1">
            <a:off x="3919538" y="5607051"/>
            <a:ext cx="157162" cy="2492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58" name="AutoShape 26"/>
          <p:cNvCxnSpPr>
            <a:cxnSpLocks noChangeShapeType="1"/>
            <a:stCxn id="120860" idx="7"/>
            <a:endCxn id="120852" idx="3"/>
          </p:cNvCxnSpPr>
          <p:nvPr/>
        </p:nvCxnSpPr>
        <p:spPr bwMode="auto">
          <a:xfrm flipV="1">
            <a:off x="3233738" y="5151438"/>
            <a:ext cx="320675" cy="2333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59" name="AutoShape 27"/>
          <p:cNvCxnSpPr>
            <a:cxnSpLocks noChangeShapeType="1"/>
            <a:stCxn id="120853" idx="1"/>
            <a:endCxn id="120852" idx="5"/>
          </p:cNvCxnSpPr>
          <p:nvPr/>
        </p:nvCxnSpPr>
        <p:spPr bwMode="auto">
          <a:xfrm flipH="1" flipV="1">
            <a:off x="3756025" y="5151438"/>
            <a:ext cx="320675" cy="2333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63" name="AutoShape 31"/>
          <p:cNvCxnSpPr>
            <a:cxnSpLocks noChangeShapeType="1"/>
            <a:endCxn id="120860" idx="5"/>
          </p:cNvCxnSpPr>
          <p:nvPr/>
        </p:nvCxnSpPr>
        <p:spPr bwMode="auto">
          <a:xfrm flipH="1" flipV="1">
            <a:off x="3233738" y="5607051"/>
            <a:ext cx="160337" cy="2492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64" name="AutoShape 32"/>
          <p:cNvCxnSpPr>
            <a:cxnSpLocks noChangeShapeType="1"/>
            <a:endCxn id="120860" idx="3"/>
          </p:cNvCxnSpPr>
          <p:nvPr/>
        </p:nvCxnSpPr>
        <p:spPr bwMode="auto">
          <a:xfrm flipV="1">
            <a:off x="2871788" y="5607051"/>
            <a:ext cx="160337" cy="2492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66" name="AutoShape 34"/>
          <p:cNvCxnSpPr>
            <a:cxnSpLocks noChangeShapeType="1"/>
            <a:stCxn id="120865" idx="5"/>
            <a:endCxn id="120868" idx="1"/>
          </p:cNvCxnSpPr>
          <p:nvPr/>
        </p:nvCxnSpPr>
        <p:spPr bwMode="auto">
          <a:xfrm>
            <a:off x="4816475" y="4265613"/>
            <a:ext cx="1917700" cy="2079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69" name="AutoShape 37"/>
          <p:cNvCxnSpPr>
            <a:cxnSpLocks noChangeShapeType="1"/>
            <a:stCxn id="120868" idx="3"/>
            <a:endCxn id="120871" idx="7"/>
          </p:cNvCxnSpPr>
          <p:nvPr/>
        </p:nvCxnSpPr>
        <p:spPr bwMode="auto">
          <a:xfrm flipH="1">
            <a:off x="5876925" y="4694238"/>
            <a:ext cx="857250" cy="2349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70" name="AutoShape 38"/>
          <p:cNvCxnSpPr>
            <a:cxnSpLocks noChangeShapeType="1"/>
            <a:stCxn id="120884" idx="1"/>
            <a:endCxn id="120868" idx="5"/>
          </p:cNvCxnSpPr>
          <p:nvPr/>
        </p:nvCxnSpPr>
        <p:spPr bwMode="auto">
          <a:xfrm flipH="1" flipV="1">
            <a:off x="6937375" y="4694238"/>
            <a:ext cx="857250" cy="2365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75" name="AutoShape 43"/>
          <p:cNvCxnSpPr>
            <a:cxnSpLocks noChangeShapeType="1"/>
            <a:endCxn id="120872" idx="5"/>
          </p:cNvCxnSpPr>
          <p:nvPr/>
        </p:nvCxnSpPr>
        <p:spPr bwMode="auto">
          <a:xfrm flipH="1" flipV="1">
            <a:off x="6400800" y="5607051"/>
            <a:ext cx="160338" cy="2492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76" name="AutoShape 44"/>
          <p:cNvCxnSpPr>
            <a:cxnSpLocks noChangeShapeType="1"/>
            <a:endCxn id="120872" idx="3"/>
          </p:cNvCxnSpPr>
          <p:nvPr/>
        </p:nvCxnSpPr>
        <p:spPr bwMode="auto">
          <a:xfrm flipV="1">
            <a:off x="6040438" y="5607051"/>
            <a:ext cx="157162" cy="2492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77" name="AutoShape 45"/>
          <p:cNvCxnSpPr>
            <a:cxnSpLocks noChangeShapeType="1"/>
            <a:stCxn id="120879" idx="7"/>
            <a:endCxn id="120871" idx="3"/>
          </p:cNvCxnSpPr>
          <p:nvPr/>
        </p:nvCxnSpPr>
        <p:spPr bwMode="auto">
          <a:xfrm flipV="1">
            <a:off x="5354638" y="5151438"/>
            <a:ext cx="320675" cy="2333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78" name="AutoShape 46"/>
          <p:cNvCxnSpPr>
            <a:cxnSpLocks noChangeShapeType="1"/>
            <a:stCxn id="120872" idx="1"/>
            <a:endCxn id="120871" idx="5"/>
          </p:cNvCxnSpPr>
          <p:nvPr/>
        </p:nvCxnSpPr>
        <p:spPr bwMode="auto">
          <a:xfrm flipH="1" flipV="1">
            <a:off x="5876925" y="5151438"/>
            <a:ext cx="320675" cy="2333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82" name="AutoShape 50"/>
          <p:cNvCxnSpPr>
            <a:cxnSpLocks noChangeShapeType="1"/>
            <a:endCxn id="120879" idx="5"/>
          </p:cNvCxnSpPr>
          <p:nvPr/>
        </p:nvCxnSpPr>
        <p:spPr bwMode="auto">
          <a:xfrm flipH="1" flipV="1">
            <a:off x="5354638" y="5607051"/>
            <a:ext cx="160337" cy="2492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83" name="AutoShape 51"/>
          <p:cNvCxnSpPr>
            <a:cxnSpLocks noChangeShapeType="1"/>
            <a:endCxn id="120879" idx="3"/>
          </p:cNvCxnSpPr>
          <p:nvPr/>
        </p:nvCxnSpPr>
        <p:spPr bwMode="auto">
          <a:xfrm flipV="1">
            <a:off x="4992688" y="5607051"/>
            <a:ext cx="160337" cy="2492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88" name="AutoShape 56"/>
          <p:cNvCxnSpPr>
            <a:cxnSpLocks noChangeShapeType="1"/>
            <a:endCxn id="120885" idx="5"/>
          </p:cNvCxnSpPr>
          <p:nvPr/>
        </p:nvCxnSpPr>
        <p:spPr bwMode="auto">
          <a:xfrm flipH="1" flipV="1">
            <a:off x="8520113" y="5608638"/>
            <a:ext cx="160337" cy="2492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89" name="AutoShape 57"/>
          <p:cNvCxnSpPr>
            <a:cxnSpLocks noChangeShapeType="1"/>
            <a:endCxn id="120885" idx="3"/>
          </p:cNvCxnSpPr>
          <p:nvPr/>
        </p:nvCxnSpPr>
        <p:spPr bwMode="auto">
          <a:xfrm flipV="1">
            <a:off x="8159750" y="5608638"/>
            <a:ext cx="157163" cy="2492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90" name="AutoShape 58"/>
          <p:cNvCxnSpPr>
            <a:cxnSpLocks noChangeShapeType="1"/>
            <a:stCxn id="120892" idx="7"/>
            <a:endCxn id="120884" idx="3"/>
          </p:cNvCxnSpPr>
          <p:nvPr/>
        </p:nvCxnSpPr>
        <p:spPr bwMode="auto">
          <a:xfrm flipV="1">
            <a:off x="7473950" y="5153026"/>
            <a:ext cx="320675" cy="2333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91" name="AutoShape 59"/>
          <p:cNvCxnSpPr>
            <a:cxnSpLocks noChangeShapeType="1"/>
            <a:stCxn id="120885" idx="1"/>
            <a:endCxn id="120884" idx="5"/>
          </p:cNvCxnSpPr>
          <p:nvPr/>
        </p:nvCxnSpPr>
        <p:spPr bwMode="auto">
          <a:xfrm flipH="1" flipV="1">
            <a:off x="7996238" y="5153026"/>
            <a:ext cx="320675" cy="2333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95" name="AutoShape 63"/>
          <p:cNvCxnSpPr>
            <a:cxnSpLocks noChangeShapeType="1"/>
            <a:endCxn id="120892" idx="5"/>
          </p:cNvCxnSpPr>
          <p:nvPr/>
        </p:nvCxnSpPr>
        <p:spPr bwMode="auto">
          <a:xfrm flipH="1" flipV="1">
            <a:off x="7473950" y="5608638"/>
            <a:ext cx="160338" cy="2492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0896" name="AutoShape 64"/>
          <p:cNvCxnSpPr>
            <a:cxnSpLocks noChangeShapeType="1"/>
            <a:endCxn id="120892" idx="3"/>
          </p:cNvCxnSpPr>
          <p:nvPr/>
        </p:nvCxnSpPr>
        <p:spPr bwMode="auto">
          <a:xfrm flipV="1">
            <a:off x="7112000" y="5608638"/>
            <a:ext cx="160338" cy="2492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0836" name="Oval 4"/>
          <p:cNvSpPr>
            <a:spLocks noChangeArrowheads="1"/>
          </p:cNvSpPr>
          <p:nvPr/>
        </p:nvSpPr>
        <p:spPr bwMode="auto">
          <a:xfrm>
            <a:off x="2452688" y="4440238"/>
            <a:ext cx="285750" cy="284163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839" name="Oval 7"/>
          <p:cNvSpPr>
            <a:spLocks noChangeArrowheads="1"/>
          </p:cNvSpPr>
          <p:nvPr/>
        </p:nvSpPr>
        <p:spPr bwMode="auto">
          <a:xfrm>
            <a:off x="1393825" y="4895851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840" name="Oval 8"/>
          <p:cNvSpPr>
            <a:spLocks noChangeArrowheads="1"/>
          </p:cNvSpPr>
          <p:nvPr/>
        </p:nvSpPr>
        <p:spPr bwMode="auto">
          <a:xfrm>
            <a:off x="1916113" y="5351463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847" name="Oval 15"/>
          <p:cNvSpPr>
            <a:spLocks noChangeArrowheads="1"/>
          </p:cNvSpPr>
          <p:nvPr/>
        </p:nvSpPr>
        <p:spPr bwMode="auto">
          <a:xfrm>
            <a:off x="871538" y="5351463"/>
            <a:ext cx="284162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852" name="Oval 20"/>
          <p:cNvSpPr>
            <a:spLocks noChangeArrowheads="1"/>
          </p:cNvSpPr>
          <p:nvPr/>
        </p:nvSpPr>
        <p:spPr bwMode="auto">
          <a:xfrm>
            <a:off x="3513138" y="4897438"/>
            <a:ext cx="284162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853" name="Oval 21"/>
          <p:cNvSpPr>
            <a:spLocks noChangeArrowheads="1"/>
          </p:cNvSpPr>
          <p:nvPr/>
        </p:nvSpPr>
        <p:spPr bwMode="auto">
          <a:xfrm>
            <a:off x="4035425" y="5353051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860" name="Oval 28"/>
          <p:cNvSpPr>
            <a:spLocks noChangeArrowheads="1"/>
          </p:cNvSpPr>
          <p:nvPr/>
        </p:nvSpPr>
        <p:spPr bwMode="auto">
          <a:xfrm>
            <a:off x="2990850" y="5353051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865" name="Oval 33"/>
          <p:cNvSpPr>
            <a:spLocks noChangeArrowheads="1"/>
          </p:cNvSpPr>
          <p:nvPr/>
        </p:nvSpPr>
        <p:spPr bwMode="auto">
          <a:xfrm>
            <a:off x="4572000" y="4013201"/>
            <a:ext cx="287338" cy="284162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868" name="Oval 36"/>
          <p:cNvSpPr>
            <a:spLocks noChangeArrowheads="1"/>
          </p:cNvSpPr>
          <p:nvPr/>
        </p:nvSpPr>
        <p:spPr bwMode="auto">
          <a:xfrm>
            <a:off x="6692900" y="4441826"/>
            <a:ext cx="285750" cy="284162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871" name="Oval 39"/>
          <p:cNvSpPr>
            <a:spLocks noChangeArrowheads="1"/>
          </p:cNvSpPr>
          <p:nvPr/>
        </p:nvSpPr>
        <p:spPr bwMode="auto">
          <a:xfrm>
            <a:off x="5634038" y="4897438"/>
            <a:ext cx="284162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872" name="Oval 40"/>
          <p:cNvSpPr>
            <a:spLocks noChangeArrowheads="1"/>
          </p:cNvSpPr>
          <p:nvPr/>
        </p:nvSpPr>
        <p:spPr bwMode="auto">
          <a:xfrm>
            <a:off x="6156325" y="5353051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879" name="Oval 47"/>
          <p:cNvSpPr>
            <a:spLocks noChangeArrowheads="1"/>
          </p:cNvSpPr>
          <p:nvPr/>
        </p:nvSpPr>
        <p:spPr bwMode="auto">
          <a:xfrm>
            <a:off x="5111750" y="5353051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884" name="Oval 52"/>
          <p:cNvSpPr>
            <a:spLocks noChangeArrowheads="1"/>
          </p:cNvSpPr>
          <p:nvPr/>
        </p:nvSpPr>
        <p:spPr bwMode="auto">
          <a:xfrm>
            <a:off x="7753350" y="4899026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885" name="Oval 53"/>
          <p:cNvSpPr>
            <a:spLocks noChangeArrowheads="1"/>
          </p:cNvSpPr>
          <p:nvPr/>
        </p:nvSpPr>
        <p:spPr bwMode="auto">
          <a:xfrm>
            <a:off x="8275638" y="5354638"/>
            <a:ext cx="285750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892" name="Oval 60"/>
          <p:cNvSpPr>
            <a:spLocks noChangeArrowheads="1"/>
          </p:cNvSpPr>
          <p:nvPr/>
        </p:nvSpPr>
        <p:spPr bwMode="auto">
          <a:xfrm>
            <a:off x="7231063" y="5354638"/>
            <a:ext cx="284162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897" name="Freeform 65"/>
          <p:cNvSpPr>
            <a:spLocks/>
          </p:cNvSpPr>
          <p:nvPr/>
        </p:nvSpPr>
        <p:spPr bwMode="auto">
          <a:xfrm>
            <a:off x="4800600" y="4395788"/>
            <a:ext cx="1801813" cy="1447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56" y="120"/>
              </a:cxn>
              <a:cxn ang="0">
                <a:pos x="474" y="318"/>
              </a:cxn>
              <a:cxn ang="0">
                <a:pos x="144" y="624"/>
              </a:cxn>
              <a:cxn ang="0">
                <a:pos x="0" y="912"/>
              </a:cxn>
            </a:cxnLst>
            <a:rect l="0" t="0" r="r" b="b"/>
            <a:pathLst>
              <a:path w="1135" h="912">
                <a:moveTo>
                  <a:pt x="0" y="0"/>
                </a:moveTo>
                <a:cubicBezTo>
                  <a:pt x="176" y="20"/>
                  <a:pt x="977" y="67"/>
                  <a:pt x="1056" y="120"/>
                </a:cubicBezTo>
                <a:cubicBezTo>
                  <a:pt x="1135" y="173"/>
                  <a:pt x="626" y="234"/>
                  <a:pt x="474" y="318"/>
                </a:cubicBezTo>
                <a:cubicBezTo>
                  <a:pt x="322" y="402"/>
                  <a:pt x="223" y="525"/>
                  <a:pt x="144" y="624"/>
                </a:cubicBezTo>
                <a:cubicBezTo>
                  <a:pt x="65" y="723"/>
                  <a:pt x="30" y="852"/>
                  <a:pt x="0" y="912"/>
                </a:cubicBezTo>
              </a:path>
            </a:pathLst>
          </a:custGeom>
          <a:noFill/>
          <a:ln w="12700" cap="flat" cmpd="sng">
            <a:solidFill>
              <a:schemeClr val="tx2"/>
            </a:solidFill>
            <a:prstDash val="lg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98" name="Freeform 66"/>
          <p:cNvSpPr>
            <a:spLocks/>
          </p:cNvSpPr>
          <p:nvPr/>
        </p:nvSpPr>
        <p:spPr bwMode="auto">
          <a:xfrm>
            <a:off x="6848475" y="4833938"/>
            <a:ext cx="896938" cy="10096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22" y="126"/>
              </a:cxn>
              <a:cxn ang="0">
                <a:pos x="258" y="276"/>
              </a:cxn>
              <a:cxn ang="0">
                <a:pos x="138" y="456"/>
              </a:cxn>
              <a:cxn ang="0">
                <a:pos x="60" y="636"/>
              </a:cxn>
            </a:cxnLst>
            <a:rect l="0" t="0" r="r" b="b"/>
            <a:pathLst>
              <a:path w="565" h="636">
                <a:moveTo>
                  <a:pt x="0" y="0"/>
                </a:moveTo>
                <a:cubicBezTo>
                  <a:pt x="87" y="22"/>
                  <a:pt x="479" y="80"/>
                  <a:pt x="522" y="126"/>
                </a:cubicBezTo>
                <a:cubicBezTo>
                  <a:pt x="565" y="172"/>
                  <a:pt x="322" y="221"/>
                  <a:pt x="258" y="276"/>
                </a:cubicBezTo>
                <a:cubicBezTo>
                  <a:pt x="194" y="331"/>
                  <a:pt x="171" y="396"/>
                  <a:pt x="138" y="456"/>
                </a:cubicBezTo>
                <a:cubicBezTo>
                  <a:pt x="105" y="516"/>
                  <a:pt x="76" y="599"/>
                  <a:pt x="60" y="636"/>
                </a:cubicBezTo>
              </a:path>
            </a:pathLst>
          </a:custGeom>
          <a:noFill/>
          <a:ln w="12700" cap="flat" cmpd="sng">
            <a:solidFill>
              <a:schemeClr val="tx2"/>
            </a:solidFill>
            <a:prstDash val="lg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899" name="Freeform 67"/>
          <p:cNvSpPr>
            <a:spLocks/>
          </p:cNvSpPr>
          <p:nvPr/>
        </p:nvSpPr>
        <p:spPr bwMode="auto">
          <a:xfrm>
            <a:off x="2590800" y="4852988"/>
            <a:ext cx="896938" cy="10096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22" y="126"/>
              </a:cxn>
              <a:cxn ang="0">
                <a:pos x="258" y="276"/>
              </a:cxn>
              <a:cxn ang="0">
                <a:pos x="138" y="456"/>
              </a:cxn>
              <a:cxn ang="0">
                <a:pos x="60" y="636"/>
              </a:cxn>
            </a:cxnLst>
            <a:rect l="0" t="0" r="r" b="b"/>
            <a:pathLst>
              <a:path w="565" h="636">
                <a:moveTo>
                  <a:pt x="0" y="0"/>
                </a:moveTo>
                <a:cubicBezTo>
                  <a:pt x="87" y="22"/>
                  <a:pt x="479" y="80"/>
                  <a:pt x="522" y="126"/>
                </a:cubicBezTo>
                <a:cubicBezTo>
                  <a:pt x="565" y="172"/>
                  <a:pt x="322" y="221"/>
                  <a:pt x="258" y="276"/>
                </a:cubicBezTo>
                <a:cubicBezTo>
                  <a:pt x="194" y="331"/>
                  <a:pt x="171" y="396"/>
                  <a:pt x="138" y="456"/>
                </a:cubicBezTo>
                <a:cubicBezTo>
                  <a:pt x="105" y="516"/>
                  <a:pt x="76" y="599"/>
                  <a:pt x="60" y="636"/>
                </a:cubicBezTo>
              </a:path>
            </a:pathLst>
          </a:custGeom>
          <a:noFill/>
          <a:ln w="12700" cap="flat" cmpd="sng">
            <a:solidFill>
              <a:schemeClr val="tx2"/>
            </a:solidFill>
            <a:prstDash val="lg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900" name="Freeform 68"/>
          <p:cNvSpPr>
            <a:spLocks/>
          </p:cNvSpPr>
          <p:nvPr/>
        </p:nvSpPr>
        <p:spPr bwMode="auto">
          <a:xfrm>
            <a:off x="1533525" y="5243513"/>
            <a:ext cx="306388" cy="6000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6" y="150"/>
              </a:cxn>
              <a:cxn ang="0">
                <a:pos x="42" y="378"/>
              </a:cxn>
            </a:cxnLst>
            <a:rect l="0" t="0" r="r" b="b"/>
            <a:pathLst>
              <a:path w="193" h="378">
                <a:moveTo>
                  <a:pt x="0" y="0"/>
                </a:moveTo>
                <a:cubicBezTo>
                  <a:pt x="31" y="25"/>
                  <a:pt x="179" y="87"/>
                  <a:pt x="186" y="150"/>
                </a:cubicBezTo>
                <a:cubicBezTo>
                  <a:pt x="193" y="213"/>
                  <a:pt x="72" y="331"/>
                  <a:pt x="42" y="378"/>
                </a:cubicBezTo>
              </a:path>
            </a:pathLst>
          </a:custGeom>
          <a:noFill/>
          <a:ln w="12700" cap="flat" cmpd="sng">
            <a:solidFill>
              <a:schemeClr val="tx2"/>
            </a:solidFill>
            <a:prstDash val="lg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903" name="Freeform 71"/>
          <p:cNvSpPr>
            <a:spLocks/>
          </p:cNvSpPr>
          <p:nvPr/>
        </p:nvSpPr>
        <p:spPr bwMode="auto">
          <a:xfrm>
            <a:off x="3657600" y="5233988"/>
            <a:ext cx="306388" cy="6000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6" y="150"/>
              </a:cxn>
              <a:cxn ang="0">
                <a:pos x="42" y="378"/>
              </a:cxn>
            </a:cxnLst>
            <a:rect l="0" t="0" r="r" b="b"/>
            <a:pathLst>
              <a:path w="193" h="378">
                <a:moveTo>
                  <a:pt x="0" y="0"/>
                </a:moveTo>
                <a:cubicBezTo>
                  <a:pt x="31" y="25"/>
                  <a:pt x="179" y="87"/>
                  <a:pt x="186" y="150"/>
                </a:cubicBezTo>
                <a:cubicBezTo>
                  <a:pt x="193" y="213"/>
                  <a:pt x="72" y="331"/>
                  <a:pt x="42" y="378"/>
                </a:cubicBezTo>
              </a:path>
            </a:pathLst>
          </a:custGeom>
          <a:noFill/>
          <a:ln w="12700" cap="flat" cmpd="sng">
            <a:solidFill>
              <a:schemeClr val="tx2"/>
            </a:solidFill>
            <a:prstDash val="lg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904" name="Freeform 72"/>
          <p:cNvSpPr>
            <a:spLocks/>
          </p:cNvSpPr>
          <p:nvPr/>
        </p:nvSpPr>
        <p:spPr bwMode="auto">
          <a:xfrm>
            <a:off x="5781675" y="5224463"/>
            <a:ext cx="306388" cy="6000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6" y="150"/>
              </a:cxn>
              <a:cxn ang="0">
                <a:pos x="42" y="378"/>
              </a:cxn>
            </a:cxnLst>
            <a:rect l="0" t="0" r="r" b="b"/>
            <a:pathLst>
              <a:path w="193" h="378">
                <a:moveTo>
                  <a:pt x="0" y="0"/>
                </a:moveTo>
                <a:cubicBezTo>
                  <a:pt x="31" y="25"/>
                  <a:pt x="179" y="87"/>
                  <a:pt x="186" y="150"/>
                </a:cubicBezTo>
                <a:cubicBezTo>
                  <a:pt x="193" y="213"/>
                  <a:pt x="72" y="331"/>
                  <a:pt x="42" y="378"/>
                </a:cubicBezTo>
              </a:path>
            </a:pathLst>
          </a:custGeom>
          <a:noFill/>
          <a:ln w="12700" cap="flat" cmpd="sng">
            <a:solidFill>
              <a:schemeClr val="tx2"/>
            </a:solidFill>
            <a:prstDash val="lg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905" name="Freeform 73"/>
          <p:cNvSpPr>
            <a:spLocks/>
          </p:cNvSpPr>
          <p:nvPr/>
        </p:nvSpPr>
        <p:spPr bwMode="auto">
          <a:xfrm>
            <a:off x="7905750" y="5214938"/>
            <a:ext cx="306388" cy="6000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6" y="150"/>
              </a:cxn>
              <a:cxn ang="0">
                <a:pos x="42" y="378"/>
              </a:cxn>
            </a:cxnLst>
            <a:rect l="0" t="0" r="r" b="b"/>
            <a:pathLst>
              <a:path w="193" h="378">
                <a:moveTo>
                  <a:pt x="0" y="0"/>
                </a:moveTo>
                <a:cubicBezTo>
                  <a:pt x="31" y="25"/>
                  <a:pt x="179" y="87"/>
                  <a:pt x="186" y="150"/>
                </a:cubicBezTo>
                <a:cubicBezTo>
                  <a:pt x="193" y="213"/>
                  <a:pt x="72" y="331"/>
                  <a:pt x="42" y="378"/>
                </a:cubicBezTo>
              </a:path>
            </a:pathLst>
          </a:custGeom>
          <a:noFill/>
          <a:ln w="12700" cap="flat" cmpd="sng">
            <a:solidFill>
              <a:schemeClr val="tx2"/>
            </a:solidFill>
            <a:prstDash val="lg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20916" name="AutoShape 84"/>
          <p:cNvCxnSpPr>
            <a:cxnSpLocks noChangeShapeType="1"/>
          </p:cNvCxnSpPr>
          <p:nvPr/>
        </p:nvCxnSpPr>
        <p:spPr bwMode="auto">
          <a:xfrm flipH="1" flipV="1">
            <a:off x="2112963" y="5657851"/>
            <a:ext cx="100012" cy="165100"/>
          </a:xfrm>
          <a:prstGeom prst="straightConnector1">
            <a:avLst/>
          </a:prstGeom>
          <a:noFill/>
          <a:ln w="19050">
            <a:solidFill>
              <a:schemeClr val="tx2"/>
            </a:solidFill>
            <a:prstDash val="lgDash"/>
            <a:round/>
            <a:headEnd type="triangle" w="med" len="med"/>
            <a:tailEnd/>
          </a:ln>
          <a:effectLst/>
        </p:spPr>
      </p:cxnSp>
      <p:cxnSp>
        <p:nvCxnSpPr>
          <p:cNvPr id="120917" name="AutoShape 85"/>
          <p:cNvCxnSpPr>
            <a:cxnSpLocks noChangeShapeType="1"/>
          </p:cNvCxnSpPr>
          <p:nvPr/>
        </p:nvCxnSpPr>
        <p:spPr bwMode="auto">
          <a:xfrm flipH="1" flipV="1">
            <a:off x="1066800" y="5657851"/>
            <a:ext cx="100013" cy="165100"/>
          </a:xfrm>
          <a:prstGeom prst="straightConnector1">
            <a:avLst/>
          </a:prstGeom>
          <a:noFill/>
          <a:ln w="19050">
            <a:solidFill>
              <a:schemeClr val="tx2"/>
            </a:solidFill>
            <a:prstDash val="lgDash"/>
            <a:round/>
            <a:headEnd type="triangle" w="med" len="med"/>
            <a:tailEnd/>
          </a:ln>
          <a:effectLst/>
        </p:spPr>
      </p:cxnSp>
      <p:cxnSp>
        <p:nvCxnSpPr>
          <p:cNvPr id="120918" name="AutoShape 86"/>
          <p:cNvCxnSpPr>
            <a:cxnSpLocks noChangeShapeType="1"/>
          </p:cNvCxnSpPr>
          <p:nvPr/>
        </p:nvCxnSpPr>
        <p:spPr bwMode="auto">
          <a:xfrm flipH="1" flipV="1">
            <a:off x="4232275" y="5659438"/>
            <a:ext cx="100013" cy="165100"/>
          </a:xfrm>
          <a:prstGeom prst="straightConnector1">
            <a:avLst/>
          </a:prstGeom>
          <a:noFill/>
          <a:ln w="19050">
            <a:solidFill>
              <a:schemeClr val="tx2"/>
            </a:solidFill>
            <a:prstDash val="lgDash"/>
            <a:round/>
            <a:headEnd type="triangle" w="med" len="med"/>
            <a:tailEnd/>
          </a:ln>
          <a:effectLst/>
        </p:spPr>
      </p:cxnSp>
      <p:cxnSp>
        <p:nvCxnSpPr>
          <p:cNvPr id="120919" name="AutoShape 87"/>
          <p:cNvCxnSpPr>
            <a:cxnSpLocks noChangeShapeType="1"/>
          </p:cNvCxnSpPr>
          <p:nvPr/>
        </p:nvCxnSpPr>
        <p:spPr bwMode="auto">
          <a:xfrm flipH="1" flipV="1">
            <a:off x="3186113" y="5659438"/>
            <a:ext cx="100012" cy="165100"/>
          </a:xfrm>
          <a:prstGeom prst="straightConnector1">
            <a:avLst/>
          </a:prstGeom>
          <a:noFill/>
          <a:ln w="19050">
            <a:solidFill>
              <a:schemeClr val="tx2"/>
            </a:solidFill>
            <a:prstDash val="lgDash"/>
            <a:round/>
            <a:headEnd type="triangle" w="med" len="med"/>
            <a:tailEnd/>
          </a:ln>
          <a:effectLst/>
        </p:spPr>
      </p:cxnSp>
      <p:cxnSp>
        <p:nvCxnSpPr>
          <p:cNvPr id="120920" name="AutoShape 88"/>
          <p:cNvCxnSpPr>
            <a:cxnSpLocks noChangeShapeType="1"/>
          </p:cNvCxnSpPr>
          <p:nvPr/>
        </p:nvCxnSpPr>
        <p:spPr bwMode="auto">
          <a:xfrm flipH="1" flipV="1">
            <a:off x="6353175" y="5659438"/>
            <a:ext cx="100013" cy="165100"/>
          </a:xfrm>
          <a:prstGeom prst="straightConnector1">
            <a:avLst/>
          </a:prstGeom>
          <a:noFill/>
          <a:ln w="19050">
            <a:solidFill>
              <a:schemeClr val="tx2"/>
            </a:solidFill>
            <a:prstDash val="lgDash"/>
            <a:round/>
            <a:headEnd type="triangle" w="med" len="med"/>
            <a:tailEnd/>
          </a:ln>
          <a:effectLst/>
        </p:spPr>
      </p:cxnSp>
      <p:cxnSp>
        <p:nvCxnSpPr>
          <p:cNvPr id="120921" name="AutoShape 89"/>
          <p:cNvCxnSpPr>
            <a:cxnSpLocks noChangeShapeType="1"/>
          </p:cNvCxnSpPr>
          <p:nvPr/>
        </p:nvCxnSpPr>
        <p:spPr bwMode="auto">
          <a:xfrm flipH="1" flipV="1">
            <a:off x="5307013" y="5659438"/>
            <a:ext cx="100012" cy="165100"/>
          </a:xfrm>
          <a:prstGeom prst="straightConnector1">
            <a:avLst/>
          </a:prstGeom>
          <a:noFill/>
          <a:ln w="19050">
            <a:solidFill>
              <a:schemeClr val="tx2"/>
            </a:solidFill>
            <a:prstDash val="lgDash"/>
            <a:round/>
            <a:headEnd type="triangle" w="med" len="med"/>
            <a:tailEnd/>
          </a:ln>
          <a:effectLst/>
        </p:spPr>
      </p:cxnSp>
      <p:cxnSp>
        <p:nvCxnSpPr>
          <p:cNvPr id="120922" name="AutoShape 90"/>
          <p:cNvCxnSpPr>
            <a:cxnSpLocks noChangeShapeType="1"/>
          </p:cNvCxnSpPr>
          <p:nvPr/>
        </p:nvCxnSpPr>
        <p:spPr bwMode="auto">
          <a:xfrm flipH="1" flipV="1">
            <a:off x="8482013" y="5668963"/>
            <a:ext cx="100012" cy="165100"/>
          </a:xfrm>
          <a:prstGeom prst="straightConnector1">
            <a:avLst/>
          </a:prstGeom>
          <a:noFill/>
          <a:ln w="19050">
            <a:solidFill>
              <a:schemeClr val="tx2"/>
            </a:solidFill>
            <a:prstDash val="lgDash"/>
            <a:round/>
            <a:headEnd type="triangle" w="med" len="med"/>
            <a:tailEnd/>
          </a:ln>
          <a:effectLst/>
        </p:spPr>
      </p:cxnSp>
      <p:cxnSp>
        <p:nvCxnSpPr>
          <p:cNvPr id="120923" name="AutoShape 91"/>
          <p:cNvCxnSpPr>
            <a:cxnSpLocks noChangeShapeType="1"/>
          </p:cNvCxnSpPr>
          <p:nvPr/>
        </p:nvCxnSpPr>
        <p:spPr bwMode="auto">
          <a:xfrm flipH="1" flipV="1">
            <a:off x="7426325" y="5661026"/>
            <a:ext cx="100013" cy="165100"/>
          </a:xfrm>
          <a:prstGeom prst="straightConnector1">
            <a:avLst/>
          </a:prstGeom>
          <a:noFill/>
          <a:ln w="19050">
            <a:solidFill>
              <a:schemeClr val="tx2"/>
            </a:solidFill>
            <a:prstDash val="lgDash"/>
            <a:round/>
            <a:headEnd type="triangle" w="med" len="med"/>
            <a:tailEnd/>
          </a:ln>
          <a:effectLst/>
        </p:spPr>
      </p:cxnSp>
      <p:sp>
        <p:nvSpPr>
          <p:cNvPr id="120925" name="Oval 93"/>
          <p:cNvSpPr>
            <a:spLocks noChangeArrowheads="1"/>
          </p:cNvSpPr>
          <p:nvPr/>
        </p:nvSpPr>
        <p:spPr bwMode="auto">
          <a:xfrm>
            <a:off x="1143000" y="5843588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926" name="Oval 94"/>
          <p:cNvSpPr>
            <a:spLocks noChangeArrowheads="1"/>
          </p:cNvSpPr>
          <p:nvPr/>
        </p:nvSpPr>
        <p:spPr bwMode="auto">
          <a:xfrm>
            <a:off x="609600" y="5843588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927" name="Oval 95"/>
          <p:cNvSpPr>
            <a:spLocks noChangeArrowheads="1"/>
          </p:cNvSpPr>
          <p:nvPr/>
        </p:nvSpPr>
        <p:spPr bwMode="auto">
          <a:xfrm>
            <a:off x="1600200" y="5843588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928" name="Oval 96"/>
          <p:cNvSpPr>
            <a:spLocks noChangeArrowheads="1"/>
          </p:cNvSpPr>
          <p:nvPr/>
        </p:nvSpPr>
        <p:spPr bwMode="auto">
          <a:xfrm>
            <a:off x="2209800" y="5843588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929" name="Oval 97"/>
          <p:cNvSpPr>
            <a:spLocks noChangeArrowheads="1"/>
          </p:cNvSpPr>
          <p:nvPr/>
        </p:nvSpPr>
        <p:spPr bwMode="auto">
          <a:xfrm>
            <a:off x="2667000" y="5843588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930" name="Oval 98"/>
          <p:cNvSpPr>
            <a:spLocks noChangeArrowheads="1"/>
          </p:cNvSpPr>
          <p:nvPr/>
        </p:nvSpPr>
        <p:spPr bwMode="auto">
          <a:xfrm>
            <a:off x="3276600" y="5843588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931" name="Oval 99"/>
          <p:cNvSpPr>
            <a:spLocks noChangeArrowheads="1"/>
          </p:cNvSpPr>
          <p:nvPr/>
        </p:nvSpPr>
        <p:spPr bwMode="auto">
          <a:xfrm>
            <a:off x="3810000" y="5843588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932" name="Oval 100"/>
          <p:cNvSpPr>
            <a:spLocks noChangeArrowheads="1"/>
          </p:cNvSpPr>
          <p:nvPr/>
        </p:nvSpPr>
        <p:spPr bwMode="auto">
          <a:xfrm>
            <a:off x="4343400" y="5843588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933" name="Oval 101"/>
          <p:cNvSpPr>
            <a:spLocks noChangeArrowheads="1"/>
          </p:cNvSpPr>
          <p:nvPr/>
        </p:nvSpPr>
        <p:spPr bwMode="auto">
          <a:xfrm>
            <a:off x="4876800" y="5843588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934" name="Oval 102"/>
          <p:cNvSpPr>
            <a:spLocks noChangeArrowheads="1"/>
          </p:cNvSpPr>
          <p:nvPr/>
        </p:nvSpPr>
        <p:spPr bwMode="auto">
          <a:xfrm>
            <a:off x="5410200" y="5843588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935" name="Oval 103"/>
          <p:cNvSpPr>
            <a:spLocks noChangeArrowheads="1"/>
          </p:cNvSpPr>
          <p:nvPr/>
        </p:nvSpPr>
        <p:spPr bwMode="auto">
          <a:xfrm>
            <a:off x="5943600" y="5843588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936" name="Oval 104"/>
          <p:cNvSpPr>
            <a:spLocks noChangeArrowheads="1"/>
          </p:cNvSpPr>
          <p:nvPr/>
        </p:nvSpPr>
        <p:spPr bwMode="auto">
          <a:xfrm>
            <a:off x="6477000" y="5843588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937" name="Oval 105"/>
          <p:cNvSpPr>
            <a:spLocks noChangeArrowheads="1"/>
          </p:cNvSpPr>
          <p:nvPr/>
        </p:nvSpPr>
        <p:spPr bwMode="auto">
          <a:xfrm>
            <a:off x="7010400" y="5843588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938" name="Oval 106"/>
          <p:cNvSpPr>
            <a:spLocks noChangeArrowheads="1"/>
          </p:cNvSpPr>
          <p:nvPr/>
        </p:nvSpPr>
        <p:spPr bwMode="auto">
          <a:xfrm>
            <a:off x="7543800" y="5843588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939" name="Oval 107"/>
          <p:cNvSpPr>
            <a:spLocks noChangeArrowheads="1"/>
          </p:cNvSpPr>
          <p:nvPr/>
        </p:nvSpPr>
        <p:spPr bwMode="auto">
          <a:xfrm>
            <a:off x="8001000" y="5843588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20940" name="Oval 108"/>
          <p:cNvSpPr>
            <a:spLocks noChangeArrowheads="1"/>
          </p:cNvSpPr>
          <p:nvPr/>
        </p:nvSpPr>
        <p:spPr bwMode="auto">
          <a:xfrm>
            <a:off x="8534400" y="5843588"/>
            <a:ext cx="284163" cy="28575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600">
              <a:latin typeface="Times New Roman" pitchFamily="39" charset="0"/>
              <a:sym typeface="Symbol" pitchFamily="39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Bottom-Up Heap Construction</a:t>
            </a:r>
            <a:endParaRPr lang="en-US" dirty="0"/>
          </a:p>
        </p:txBody>
      </p:sp>
      <p:sp>
        <p:nvSpPr>
          <p:cNvPr id="141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Uses </a:t>
            </a:r>
            <a:r>
              <a:rPr lang="en-US" dirty="0" err="1" smtClean="0"/>
              <a:t>downHeap</a:t>
            </a:r>
            <a:r>
              <a:rPr lang="en-US" dirty="0" smtClean="0"/>
              <a:t> to </a:t>
            </a:r>
            <a:r>
              <a:rPr lang="en-US" dirty="0"/>
              <a:t>reorganize the tree from bottom to top to make it a heap.</a:t>
            </a:r>
            <a:endParaRPr lang="en-US" dirty="0" smtClean="0"/>
          </a:p>
          <a:p>
            <a:r>
              <a:rPr lang="en-US" dirty="0" smtClean="0"/>
              <a:t>Can </a:t>
            </a:r>
            <a:r>
              <a:rPr lang="en-US" dirty="0"/>
              <a:t>be written concisely in either recursive or iterative form.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b="1" dirty="0" smtClean="0">
                <a:solidFill>
                  <a:srgbClr val="800000"/>
                </a:solidFill>
              </a:rPr>
              <a:t>Priority Queue </a:t>
            </a:r>
            <a:r>
              <a:rPr lang="en-US" dirty="0" smtClean="0">
                <a:solidFill>
                  <a:schemeClr val="tx1"/>
                </a:solidFill>
              </a:rPr>
              <a:t>Class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2382"/>
            <a:ext cx="8229600" cy="511378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 smtClean="0"/>
              <a:t>Based on priority heap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Elements are prioritized based either on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/>
              <a:t>natural order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/>
              <a:t>a </a:t>
            </a:r>
            <a:r>
              <a:rPr lang="en-US" sz="1600" b="1" dirty="0" smtClean="0">
                <a:solidFill>
                  <a:schemeClr val="tx2"/>
                </a:solidFill>
              </a:rPr>
              <a:t>comparator</a:t>
            </a:r>
            <a:r>
              <a:rPr lang="en-US" sz="1600" dirty="0" smtClean="0"/>
              <a:t>, passed to the constructor.</a:t>
            </a:r>
          </a:p>
          <a:p>
            <a:pPr>
              <a:spcBef>
                <a:spcPts val="600"/>
              </a:spcBef>
            </a:pPr>
            <a:r>
              <a:rPr lang="en-US" sz="2000" b="1" dirty="0" smtClean="0">
                <a:solidFill>
                  <a:srgbClr val="800000"/>
                </a:solidFill>
              </a:rPr>
              <a:t>Provides an </a:t>
            </a:r>
            <a:r>
              <a:rPr lang="en-US" sz="2000" b="1" dirty="0" err="1" smtClean="0">
                <a:solidFill>
                  <a:srgbClr val="800000"/>
                </a:solidFill>
              </a:rPr>
              <a:t>iterator</a:t>
            </a:r>
            <a:endParaRPr lang="en-US" sz="1800" b="1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lvl="1">
              <a:spcBef>
                <a:spcPts val="600"/>
              </a:spcBef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1318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1825"/>
          </a:xfrm>
        </p:spPr>
        <p:txBody>
          <a:bodyPr/>
          <a:lstStyle/>
          <a:p>
            <a:r>
              <a:rPr lang="en-US"/>
              <a:t>Iterative MakeHeap</a:t>
            </a:r>
          </a:p>
        </p:txBody>
      </p:sp>
      <p:graphicFrame>
        <p:nvGraphicFramePr>
          <p:cNvPr id="1421329" name="Object 17"/>
          <p:cNvGraphicFramePr>
            <a:graphicFrameLocks noChangeAspect="1"/>
          </p:cNvGraphicFramePr>
          <p:nvPr/>
        </p:nvGraphicFramePr>
        <p:xfrm>
          <a:off x="395288" y="1016000"/>
          <a:ext cx="5648325" cy="2233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08" name="Equation" r:id="rId3" imgW="3632200" imgH="1435100" progId="Equation.DSMT4">
                  <p:embed/>
                </p:oleObj>
              </mc:Choice>
              <mc:Fallback>
                <p:oleObj name="Equation" r:id="rId3" imgW="3632200" imgH="14351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1016000"/>
                        <a:ext cx="5648325" cy="2233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2101" name="Rectangle 5"/>
          <p:cNvSpPr>
            <a:spLocks noChangeArrowheads="1"/>
          </p:cNvSpPr>
          <p:nvPr/>
        </p:nvSpPr>
        <p:spPr bwMode="auto">
          <a:xfrm>
            <a:off x="685800" y="20709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4400" b="0" dirty="0" smtClean="0">
                <a:solidFill>
                  <a:schemeClr val="tx2"/>
                </a:solidFill>
                <a:latin typeface="+mj-lt"/>
              </a:rPr>
              <a:t>Recursive </a:t>
            </a:r>
            <a:r>
              <a:rPr lang="en-US" sz="4400" b="0" dirty="0" err="1" smtClean="0">
                <a:solidFill>
                  <a:schemeClr val="tx2"/>
                </a:solidFill>
                <a:latin typeface="+mj-lt"/>
              </a:rPr>
              <a:t>MakeHeap</a:t>
            </a:r>
            <a:endParaRPr lang="en-US" sz="4400" b="0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1412102" name="Picture 6" descr="capture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38437" y="2889740"/>
            <a:ext cx="4310063" cy="2801938"/>
          </a:xfrm>
          <a:prstGeom prst="rect">
            <a:avLst/>
          </a:prstGeom>
          <a:noFill/>
        </p:spPr>
      </p:pic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262437" y="2230928"/>
            <a:ext cx="457200" cy="914400"/>
            <a:chOff x="2448" y="1997"/>
            <a:chExt cx="288" cy="576"/>
          </a:xfrm>
        </p:grpSpPr>
        <p:sp>
          <p:nvSpPr>
            <p:cNvPr id="1412104" name="Freeform 8"/>
            <p:cNvSpPr>
              <a:spLocks/>
            </p:cNvSpPr>
            <p:nvPr/>
          </p:nvSpPr>
          <p:spPr bwMode="auto">
            <a:xfrm>
              <a:off x="2499" y="1997"/>
              <a:ext cx="144" cy="120"/>
            </a:xfrm>
            <a:custGeom>
              <a:avLst/>
              <a:gdLst/>
              <a:ahLst/>
              <a:cxnLst>
                <a:cxn ang="0">
                  <a:pos x="268" y="117"/>
                </a:cxn>
                <a:cxn ang="0">
                  <a:pos x="217" y="41"/>
                </a:cxn>
                <a:cxn ang="0">
                  <a:pos x="166" y="0"/>
                </a:cxn>
                <a:cxn ang="0">
                  <a:pos x="106" y="0"/>
                </a:cxn>
                <a:cxn ang="0">
                  <a:pos x="40" y="26"/>
                </a:cxn>
                <a:cxn ang="0">
                  <a:pos x="10" y="71"/>
                </a:cxn>
                <a:cxn ang="0">
                  <a:pos x="0" y="132"/>
                </a:cxn>
                <a:cxn ang="0">
                  <a:pos x="10" y="213"/>
                </a:cxn>
                <a:cxn ang="0">
                  <a:pos x="50" y="304"/>
                </a:cxn>
                <a:cxn ang="0">
                  <a:pos x="121" y="365"/>
                </a:cxn>
                <a:cxn ang="0">
                  <a:pos x="176" y="395"/>
                </a:cxn>
                <a:cxn ang="0">
                  <a:pos x="232" y="406"/>
                </a:cxn>
                <a:cxn ang="0">
                  <a:pos x="278" y="390"/>
                </a:cxn>
                <a:cxn ang="0">
                  <a:pos x="303" y="365"/>
                </a:cxn>
                <a:cxn ang="0">
                  <a:pos x="319" y="304"/>
                </a:cxn>
                <a:cxn ang="0">
                  <a:pos x="314" y="233"/>
                </a:cxn>
                <a:cxn ang="0">
                  <a:pos x="298" y="173"/>
                </a:cxn>
                <a:cxn ang="0">
                  <a:pos x="399" y="117"/>
                </a:cxn>
                <a:cxn ang="0">
                  <a:pos x="410" y="92"/>
                </a:cxn>
                <a:cxn ang="0">
                  <a:pos x="399" y="81"/>
                </a:cxn>
                <a:cxn ang="0">
                  <a:pos x="288" y="147"/>
                </a:cxn>
                <a:cxn ang="0">
                  <a:pos x="268" y="117"/>
                </a:cxn>
              </a:cxnLst>
              <a:rect l="0" t="0" r="r" b="b"/>
              <a:pathLst>
                <a:path w="410" h="406">
                  <a:moveTo>
                    <a:pt x="268" y="117"/>
                  </a:moveTo>
                  <a:lnTo>
                    <a:pt x="217" y="41"/>
                  </a:lnTo>
                  <a:lnTo>
                    <a:pt x="166" y="0"/>
                  </a:lnTo>
                  <a:lnTo>
                    <a:pt x="106" y="0"/>
                  </a:lnTo>
                  <a:lnTo>
                    <a:pt x="40" y="26"/>
                  </a:lnTo>
                  <a:lnTo>
                    <a:pt x="10" y="71"/>
                  </a:lnTo>
                  <a:lnTo>
                    <a:pt x="0" y="132"/>
                  </a:lnTo>
                  <a:lnTo>
                    <a:pt x="10" y="213"/>
                  </a:lnTo>
                  <a:lnTo>
                    <a:pt x="50" y="304"/>
                  </a:lnTo>
                  <a:lnTo>
                    <a:pt x="121" y="365"/>
                  </a:lnTo>
                  <a:lnTo>
                    <a:pt x="176" y="395"/>
                  </a:lnTo>
                  <a:lnTo>
                    <a:pt x="232" y="406"/>
                  </a:lnTo>
                  <a:lnTo>
                    <a:pt x="278" y="390"/>
                  </a:lnTo>
                  <a:lnTo>
                    <a:pt x="303" y="365"/>
                  </a:lnTo>
                  <a:lnTo>
                    <a:pt x="319" y="304"/>
                  </a:lnTo>
                  <a:lnTo>
                    <a:pt x="314" y="233"/>
                  </a:lnTo>
                  <a:lnTo>
                    <a:pt x="298" y="173"/>
                  </a:lnTo>
                  <a:lnTo>
                    <a:pt x="399" y="117"/>
                  </a:lnTo>
                  <a:lnTo>
                    <a:pt x="410" y="92"/>
                  </a:lnTo>
                  <a:lnTo>
                    <a:pt x="399" y="81"/>
                  </a:lnTo>
                  <a:lnTo>
                    <a:pt x="288" y="147"/>
                  </a:lnTo>
                  <a:lnTo>
                    <a:pt x="268" y="117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2105" name="Freeform 9"/>
            <p:cNvSpPr>
              <a:spLocks/>
            </p:cNvSpPr>
            <p:nvPr/>
          </p:nvSpPr>
          <p:spPr bwMode="auto">
            <a:xfrm>
              <a:off x="2448" y="2131"/>
              <a:ext cx="115" cy="161"/>
            </a:xfrm>
            <a:custGeom>
              <a:avLst/>
              <a:gdLst/>
              <a:ahLst/>
              <a:cxnLst>
                <a:cxn ang="0">
                  <a:pos x="329" y="15"/>
                </a:cxn>
                <a:cxn ang="0">
                  <a:pos x="293" y="0"/>
                </a:cxn>
                <a:cxn ang="0">
                  <a:pos x="217" y="5"/>
                </a:cxn>
                <a:cxn ang="0">
                  <a:pos x="151" y="56"/>
                </a:cxn>
                <a:cxn ang="0">
                  <a:pos x="55" y="162"/>
                </a:cxn>
                <a:cxn ang="0">
                  <a:pos x="5" y="248"/>
                </a:cxn>
                <a:cxn ang="0">
                  <a:pos x="0" y="278"/>
                </a:cxn>
                <a:cxn ang="0">
                  <a:pos x="25" y="334"/>
                </a:cxn>
                <a:cxn ang="0">
                  <a:pos x="80" y="359"/>
                </a:cxn>
                <a:cxn ang="0">
                  <a:pos x="151" y="389"/>
                </a:cxn>
                <a:cxn ang="0">
                  <a:pos x="207" y="404"/>
                </a:cxn>
                <a:cxn ang="0">
                  <a:pos x="232" y="430"/>
                </a:cxn>
                <a:cxn ang="0">
                  <a:pos x="217" y="465"/>
                </a:cxn>
                <a:cxn ang="0">
                  <a:pos x="177" y="506"/>
                </a:cxn>
                <a:cxn ang="0">
                  <a:pos x="126" y="511"/>
                </a:cxn>
                <a:cxn ang="0">
                  <a:pos x="91" y="495"/>
                </a:cxn>
                <a:cxn ang="0">
                  <a:pos x="70" y="511"/>
                </a:cxn>
                <a:cxn ang="0">
                  <a:pos x="75" y="531"/>
                </a:cxn>
                <a:cxn ang="0">
                  <a:pos x="116" y="546"/>
                </a:cxn>
                <a:cxn ang="0">
                  <a:pos x="177" y="546"/>
                </a:cxn>
                <a:cxn ang="0">
                  <a:pos x="232" y="531"/>
                </a:cxn>
                <a:cxn ang="0">
                  <a:pos x="263" y="511"/>
                </a:cxn>
                <a:cxn ang="0">
                  <a:pos x="283" y="475"/>
                </a:cxn>
                <a:cxn ang="0">
                  <a:pos x="293" y="435"/>
                </a:cxn>
                <a:cxn ang="0">
                  <a:pos x="268" y="399"/>
                </a:cxn>
                <a:cxn ang="0">
                  <a:pos x="207" y="374"/>
                </a:cxn>
                <a:cxn ang="0">
                  <a:pos x="136" y="354"/>
                </a:cxn>
                <a:cxn ang="0">
                  <a:pos x="75" y="319"/>
                </a:cxn>
                <a:cxn ang="0">
                  <a:pos x="60" y="288"/>
                </a:cxn>
                <a:cxn ang="0">
                  <a:pos x="70" y="233"/>
                </a:cxn>
                <a:cxn ang="0">
                  <a:pos x="116" y="162"/>
                </a:cxn>
                <a:cxn ang="0">
                  <a:pos x="172" y="121"/>
                </a:cxn>
                <a:cxn ang="0">
                  <a:pos x="258" y="91"/>
                </a:cxn>
                <a:cxn ang="0">
                  <a:pos x="329" y="76"/>
                </a:cxn>
                <a:cxn ang="0">
                  <a:pos x="329" y="35"/>
                </a:cxn>
                <a:cxn ang="0">
                  <a:pos x="329" y="15"/>
                </a:cxn>
              </a:cxnLst>
              <a:rect l="0" t="0" r="r" b="b"/>
              <a:pathLst>
                <a:path w="329" h="546">
                  <a:moveTo>
                    <a:pt x="329" y="15"/>
                  </a:moveTo>
                  <a:lnTo>
                    <a:pt x="293" y="0"/>
                  </a:lnTo>
                  <a:lnTo>
                    <a:pt x="217" y="5"/>
                  </a:lnTo>
                  <a:lnTo>
                    <a:pt x="151" y="56"/>
                  </a:lnTo>
                  <a:lnTo>
                    <a:pt x="55" y="162"/>
                  </a:lnTo>
                  <a:lnTo>
                    <a:pt x="5" y="248"/>
                  </a:lnTo>
                  <a:lnTo>
                    <a:pt x="0" y="278"/>
                  </a:lnTo>
                  <a:lnTo>
                    <a:pt x="25" y="334"/>
                  </a:lnTo>
                  <a:lnTo>
                    <a:pt x="80" y="359"/>
                  </a:lnTo>
                  <a:lnTo>
                    <a:pt x="151" y="389"/>
                  </a:lnTo>
                  <a:lnTo>
                    <a:pt x="207" y="404"/>
                  </a:lnTo>
                  <a:lnTo>
                    <a:pt x="232" y="430"/>
                  </a:lnTo>
                  <a:lnTo>
                    <a:pt x="217" y="465"/>
                  </a:lnTo>
                  <a:lnTo>
                    <a:pt x="177" y="506"/>
                  </a:lnTo>
                  <a:lnTo>
                    <a:pt x="126" y="511"/>
                  </a:lnTo>
                  <a:lnTo>
                    <a:pt x="91" y="495"/>
                  </a:lnTo>
                  <a:lnTo>
                    <a:pt x="70" y="511"/>
                  </a:lnTo>
                  <a:lnTo>
                    <a:pt x="75" y="531"/>
                  </a:lnTo>
                  <a:lnTo>
                    <a:pt x="116" y="546"/>
                  </a:lnTo>
                  <a:lnTo>
                    <a:pt x="177" y="546"/>
                  </a:lnTo>
                  <a:lnTo>
                    <a:pt x="232" y="531"/>
                  </a:lnTo>
                  <a:lnTo>
                    <a:pt x="263" y="511"/>
                  </a:lnTo>
                  <a:lnTo>
                    <a:pt x="283" y="475"/>
                  </a:lnTo>
                  <a:lnTo>
                    <a:pt x="293" y="435"/>
                  </a:lnTo>
                  <a:lnTo>
                    <a:pt x="268" y="399"/>
                  </a:lnTo>
                  <a:lnTo>
                    <a:pt x="207" y="374"/>
                  </a:lnTo>
                  <a:lnTo>
                    <a:pt x="136" y="354"/>
                  </a:lnTo>
                  <a:lnTo>
                    <a:pt x="75" y="319"/>
                  </a:lnTo>
                  <a:lnTo>
                    <a:pt x="60" y="288"/>
                  </a:lnTo>
                  <a:lnTo>
                    <a:pt x="70" y="233"/>
                  </a:lnTo>
                  <a:lnTo>
                    <a:pt x="116" y="162"/>
                  </a:lnTo>
                  <a:lnTo>
                    <a:pt x="172" y="121"/>
                  </a:lnTo>
                  <a:lnTo>
                    <a:pt x="258" y="91"/>
                  </a:lnTo>
                  <a:lnTo>
                    <a:pt x="329" y="76"/>
                  </a:lnTo>
                  <a:lnTo>
                    <a:pt x="329" y="35"/>
                  </a:lnTo>
                  <a:lnTo>
                    <a:pt x="329" y="15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2106" name="Freeform 10"/>
            <p:cNvSpPr>
              <a:spLocks/>
            </p:cNvSpPr>
            <p:nvPr/>
          </p:nvSpPr>
          <p:spPr bwMode="auto">
            <a:xfrm>
              <a:off x="2545" y="2131"/>
              <a:ext cx="108" cy="199"/>
            </a:xfrm>
            <a:custGeom>
              <a:avLst/>
              <a:gdLst/>
              <a:ahLst/>
              <a:cxnLst>
                <a:cxn ang="0">
                  <a:pos x="269" y="212"/>
                </a:cxn>
                <a:cxn ang="0">
                  <a:pos x="238" y="86"/>
                </a:cxn>
                <a:cxn ang="0">
                  <a:pos x="203" y="25"/>
                </a:cxn>
                <a:cxn ang="0">
                  <a:pos x="126" y="0"/>
                </a:cxn>
                <a:cxn ang="0">
                  <a:pos x="50" y="10"/>
                </a:cxn>
                <a:cxn ang="0">
                  <a:pos x="15" y="76"/>
                </a:cxn>
                <a:cxn ang="0">
                  <a:pos x="20" y="157"/>
                </a:cxn>
                <a:cxn ang="0">
                  <a:pos x="40" y="288"/>
                </a:cxn>
                <a:cxn ang="0">
                  <a:pos x="40" y="404"/>
                </a:cxn>
                <a:cxn ang="0">
                  <a:pos x="15" y="505"/>
                </a:cxn>
                <a:cxn ang="0">
                  <a:pos x="0" y="561"/>
                </a:cxn>
                <a:cxn ang="0">
                  <a:pos x="10" y="612"/>
                </a:cxn>
                <a:cxn ang="0">
                  <a:pos x="45" y="638"/>
                </a:cxn>
                <a:cxn ang="0">
                  <a:pos x="91" y="663"/>
                </a:cxn>
                <a:cxn ang="0">
                  <a:pos x="136" y="673"/>
                </a:cxn>
                <a:cxn ang="0">
                  <a:pos x="193" y="673"/>
                </a:cxn>
                <a:cxn ang="0">
                  <a:pos x="259" y="622"/>
                </a:cxn>
                <a:cxn ang="0">
                  <a:pos x="309" y="515"/>
                </a:cxn>
                <a:cxn ang="0">
                  <a:pos x="304" y="419"/>
                </a:cxn>
                <a:cxn ang="0">
                  <a:pos x="274" y="308"/>
                </a:cxn>
                <a:cxn ang="0">
                  <a:pos x="269" y="212"/>
                </a:cxn>
              </a:cxnLst>
              <a:rect l="0" t="0" r="r" b="b"/>
              <a:pathLst>
                <a:path w="309" h="673">
                  <a:moveTo>
                    <a:pt x="269" y="212"/>
                  </a:moveTo>
                  <a:lnTo>
                    <a:pt x="238" y="86"/>
                  </a:lnTo>
                  <a:lnTo>
                    <a:pt x="203" y="25"/>
                  </a:lnTo>
                  <a:lnTo>
                    <a:pt x="126" y="0"/>
                  </a:lnTo>
                  <a:lnTo>
                    <a:pt x="50" y="10"/>
                  </a:lnTo>
                  <a:lnTo>
                    <a:pt x="15" y="76"/>
                  </a:lnTo>
                  <a:lnTo>
                    <a:pt x="20" y="157"/>
                  </a:lnTo>
                  <a:lnTo>
                    <a:pt x="40" y="288"/>
                  </a:lnTo>
                  <a:lnTo>
                    <a:pt x="40" y="404"/>
                  </a:lnTo>
                  <a:lnTo>
                    <a:pt x="15" y="505"/>
                  </a:lnTo>
                  <a:lnTo>
                    <a:pt x="0" y="561"/>
                  </a:lnTo>
                  <a:lnTo>
                    <a:pt x="10" y="612"/>
                  </a:lnTo>
                  <a:lnTo>
                    <a:pt x="45" y="638"/>
                  </a:lnTo>
                  <a:lnTo>
                    <a:pt x="91" y="663"/>
                  </a:lnTo>
                  <a:lnTo>
                    <a:pt x="136" y="673"/>
                  </a:lnTo>
                  <a:lnTo>
                    <a:pt x="193" y="673"/>
                  </a:lnTo>
                  <a:lnTo>
                    <a:pt x="259" y="622"/>
                  </a:lnTo>
                  <a:lnTo>
                    <a:pt x="309" y="515"/>
                  </a:lnTo>
                  <a:lnTo>
                    <a:pt x="304" y="419"/>
                  </a:lnTo>
                  <a:lnTo>
                    <a:pt x="274" y="308"/>
                  </a:lnTo>
                  <a:lnTo>
                    <a:pt x="269" y="212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2107" name="Freeform 11"/>
            <p:cNvSpPr>
              <a:spLocks/>
            </p:cNvSpPr>
            <p:nvPr/>
          </p:nvSpPr>
          <p:spPr bwMode="auto">
            <a:xfrm>
              <a:off x="2509" y="2285"/>
              <a:ext cx="83" cy="288"/>
            </a:xfrm>
            <a:custGeom>
              <a:avLst/>
              <a:gdLst/>
              <a:ahLst/>
              <a:cxnLst>
                <a:cxn ang="0">
                  <a:pos x="223" y="15"/>
                </a:cxn>
                <a:cxn ang="0">
                  <a:pos x="163" y="0"/>
                </a:cxn>
                <a:cxn ang="0">
                  <a:pos x="127" y="15"/>
                </a:cxn>
                <a:cxn ang="0">
                  <a:pos x="112" y="66"/>
                </a:cxn>
                <a:cxn ang="0">
                  <a:pos x="127" y="344"/>
                </a:cxn>
                <a:cxn ang="0">
                  <a:pos x="127" y="410"/>
                </a:cxn>
                <a:cxn ang="0">
                  <a:pos x="107" y="532"/>
                </a:cxn>
                <a:cxn ang="0">
                  <a:pos x="102" y="674"/>
                </a:cxn>
                <a:cxn ang="0">
                  <a:pos x="112" y="745"/>
                </a:cxn>
                <a:cxn ang="0">
                  <a:pos x="102" y="785"/>
                </a:cxn>
                <a:cxn ang="0">
                  <a:pos x="31" y="846"/>
                </a:cxn>
                <a:cxn ang="0">
                  <a:pos x="0" y="922"/>
                </a:cxn>
                <a:cxn ang="0">
                  <a:pos x="6" y="947"/>
                </a:cxn>
                <a:cxn ang="0">
                  <a:pos x="61" y="973"/>
                </a:cxn>
                <a:cxn ang="0">
                  <a:pos x="76" y="962"/>
                </a:cxn>
                <a:cxn ang="0">
                  <a:pos x="82" y="917"/>
                </a:cxn>
                <a:cxn ang="0">
                  <a:pos x="97" y="851"/>
                </a:cxn>
                <a:cxn ang="0">
                  <a:pos x="122" y="821"/>
                </a:cxn>
                <a:cxn ang="0">
                  <a:pos x="152" y="801"/>
                </a:cxn>
                <a:cxn ang="0">
                  <a:pos x="178" y="775"/>
                </a:cxn>
                <a:cxn ang="0">
                  <a:pos x="183" y="755"/>
                </a:cxn>
                <a:cxn ang="0">
                  <a:pos x="168" y="730"/>
                </a:cxn>
                <a:cxn ang="0">
                  <a:pos x="152" y="715"/>
                </a:cxn>
                <a:cxn ang="0">
                  <a:pos x="142" y="653"/>
                </a:cxn>
                <a:cxn ang="0">
                  <a:pos x="152" y="526"/>
                </a:cxn>
                <a:cxn ang="0">
                  <a:pos x="188" y="380"/>
                </a:cxn>
                <a:cxn ang="0">
                  <a:pos x="223" y="263"/>
                </a:cxn>
                <a:cxn ang="0">
                  <a:pos x="235" y="122"/>
                </a:cxn>
                <a:cxn ang="0">
                  <a:pos x="223" y="15"/>
                </a:cxn>
              </a:cxnLst>
              <a:rect l="0" t="0" r="r" b="b"/>
              <a:pathLst>
                <a:path w="235" h="973">
                  <a:moveTo>
                    <a:pt x="223" y="15"/>
                  </a:moveTo>
                  <a:lnTo>
                    <a:pt x="163" y="0"/>
                  </a:lnTo>
                  <a:lnTo>
                    <a:pt x="127" y="15"/>
                  </a:lnTo>
                  <a:lnTo>
                    <a:pt x="112" y="66"/>
                  </a:lnTo>
                  <a:lnTo>
                    <a:pt x="127" y="344"/>
                  </a:lnTo>
                  <a:lnTo>
                    <a:pt x="127" y="410"/>
                  </a:lnTo>
                  <a:lnTo>
                    <a:pt x="107" y="532"/>
                  </a:lnTo>
                  <a:lnTo>
                    <a:pt x="102" y="674"/>
                  </a:lnTo>
                  <a:lnTo>
                    <a:pt x="112" y="745"/>
                  </a:lnTo>
                  <a:lnTo>
                    <a:pt x="102" y="785"/>
                  </a:lnTo>
                  <a:lnTo>
                    <a:pt x="31" y="846"/>
                  </a:lnTo>
                  <a:lnTo>
                    <a:pt x="0" y="922"/>
                  </a:lnTo>
                  <a:lnTo>
                    <a:pt x="6" y="947"/>
                  </a:lnTo>
                  <a:lnTo>
                    <a:pt x="61" y="973"/>
                  </a:lnTo>
                  <a:lnTo>
                    <a:pt x="76" y="962"/>
                  </a:lnTo>
                  <a:lnTo>
                    <a:pt x="82" y="917"/>
                  </a:lnTo>
                  <a:lnTo>
                    <a:pt x="97" y="851"/>
                  </a:lnTo>
                  <a:lnTo>
                    <a:pt x="122" y="821"/>
                  </a:lnTo>
                  <a:lnTo>
                    <a:pt x="152" y="801"/>
                  </a:lnTo>
                  <a:lnTo>
                    <a:pt x="178" y="775"/>
                  </a:lnTo>
                  <a:lnTo>
                    <a:pt x="183" y="755"/>
                  </a:lnTo>
                  <a:lnTo>
                    <a:pt x="168" y="730"/>
                  </a:lnTo>
                  <a:lnTo>
                    <a:pt x="152" y="715"/>
                  </a:lnTo>
                  <a:lnTo>
                    <a:pt x="142" y="653"/>
                  </a:lnTo>
                  <a:lnTo>
                    <a:pt x="152" y="526"/>
                  </a:lnTo>
                  <a:lnTo>
                    <a:pt x="188" y="380"/>
                  </a:lnTo>
                  <a:lnTo>
                    <a:pt x="223" y="263"/>
                  </a:lnTo>
                  <a:lnTo>
                    <a:pt x="235" y="122"/>
                  </a:lnTo>
                  <a:lnTo>
                    <a:pt x="223" y="15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2108" name="Freeform 12"/>
            <p:cNvSpPr>
              <a:spLocks/>
            </p:cNvSpPr>
            <p:nvPr/>
          </p:nvSpPr>
          <p:spPr bwMode="auto">
            <a:xfrm>
              <a:off x="2599" y="2285"/>
              <a:ext cx="134" cy="243"/>
            </a:xfrm>
            <a:custGeom>
              <a:avLst/>
              <a:gdLst/>
              <a:ahLst/>
              <a:cxnLst>
                <a:cxn ang="0">
                  <a:pos x="126" y="122"/>
                </a:cxn>
                <a:cxn ang="0">
                  <a:pos x="116" y="40"/>
                </a:cxn>
                <a:cxn ang="0">
                  <a:pos x="71" y="0"/>
                </a:cxn>
                <a:cxn ang="0">
                  <a:pos x="5" y="5"/>
                </a:cxn>
                <a:cxn ang="0">
                  <a:pos x="0" y="40"/>
                </a:cxn>
                <a:cxn ang="0">
                  <a:pos x="5" y="117"/>
                </a:cxn>
                <a:cxn ang="0">
                  <a:pos x="40" y="233"/>
                </a:cxn>
                <a:cxn ang="0">
                  <a:pos x="66" y="319"/>
                </a:cxn>
                <a:cxn ang="0">
                  <a:pos x="96" y="435"/>
                </a:cxn>
                <a:cxn ang="0">
                  <a:pos x="106" y="536"/>
                </a:cxn>
                <a:cxn ang="0">
                  <a:pos x="106" y="617"/>
                </a:cxn>
                <a:cxn ang="0">
                  <a:pos x="91" y="679"/>
                </a:cxn>
                <a:cxn ang="0">
                  <a:pos x="76" y="699"/>
                </a:cxn>
                <a:cxn ang="0">
                  <a:pos x="76" y="719"/>
                </a:cxn>
                <a:cxn ang="0">
                  <a:pos x="96" y="750"/>
                </a:cxn>
                <a:cxn ang="0">
                  <a:pos x="131" y="760"/>
                </a:cxn>
                <a:cxn ang="0">
                  <a:pos x="187" y="760"/>
                </a:cxn>
                <a:cxn ang="0">
                  <a:pos x="288" y="785"/>
                </a:cxn>
                <a:cxn ang="0">
                  <a:pos x="318" y="821"/>
                </a:cxn>
                <a:cxn ang="0">
                  <a:pos x="364" y="800"/>
                </a:cxn>
                <a:cxn ang="0">
                  <a:pos x="384" y="750"/>
                </a:cxn>
                <a:cxn ang="0">
                  <a:pos x="364" y="730"/>
                </a:cxn>
                <a:cxn ang="0">
                  <a:pos x="278" y="719"/>
                </a:cxn>
                <a:cxn ang="0">
                  <a:pos x="182" y="719"/>
                </a:cxn>
                <a:cxn ang="0">
                  <a:pos x="141" y="714"/>
                </a:cxn>
                <a:cxn ang="0">
                  <a:pos x="131" y="684"/>
                </a:cxn>
                <a:cxn ang="0">
                  <a:pos x="141" y="627"/>
                </a:cxn>
                <a:cxn ang="0">
                  <a:pos x="147" y="531"/>
                </a:cxn>
                <a:cxn ang="0">
                  <a:pos x="136" y="425"/>
                </a:cxn>
                <a:cxn ang="0">
                  <a:pos x="121" y="284"/>
                </a:cxn>
                <a:cxn ang="0">
                  <a:pos x="126" y="162"/>
                </a:cxn>
                <a:cxn ang="0">
                  <a:pos x="126" y="122"/>
                </a:cxn>
              </a:cxnLst>
              <a:rect l="0" t="0" r="r" b="b"/>
              <a:pathLst>
                <a:path w="384" h="821">
                  <a:moveTo>
                    <a:pt x="126" y="122"/>
                  </a:moveTo>
                  <a:lnTo>
                    <a:pt x="116" y="40"/>
                  </a:lnTo>
                  <a:lnTo>
                    <a:pt x="71" y="0"/>
                  </a:lnTo>
                  <a:lnTo>
                    <a:pt x="5" y="5"/>
                  </a:lnTo>
                  <a:lnTo>
                    <a:pt x="0" y="40"/>
                  </a:lnTo>
                  <a:lnTo>
                    <a:pt x="5" y="117"/>
                  </a:lnTo>
                  <a:lnTo>
                    <a:pt x="40" y="233"/>
                  </a:lnTo>
                  <a:lnTo>
                    <a:pt x="66" y="319"/>
                  </a:lnTo>
                  <a:lnTo>
                    <a:pt x="96" y="435"/>
                  </a:lnTo>
                  <a:lnTo>
                    <a:pt x="106" y="536"/>
                  </a:lnTo>
                  <a:lnTo>
                    <a:pt x="106" y="617"/>
                  </a:lnTo>
                  <a:lnTo>
                    <a:pt x="91" y="679"/>
                  </a:lnTo>
                  <a:lnTo>
                    <a:pt x="76" y="699"/>
                  </a:lnTo>
                  <a:lnTo>
                    <a:pt x="76" y="719"/>
                  </a:lnTo>
                  <a:lnTo>
                    <a:pt x="96" y="750"/>
                  </a:lnTo>
                  <a:lnTo>
                    <a:pt x="131" y="760"/>
                  </a:lnTo>
                  <a:lnTo>
                    <a:pt x="187" y="760"/>
                  </a:lnTo>
                  <a:lnTo>
                    <a:pt x="288" y="785"/>
                  </a:lnTo>
                  <a:lnTo>
                    <a:pt x="318" y="821"/>
                  </a:lnTo>
                  <a:lnTo>
                    <a:pt x="364" y="800"/>
                  </a:lnTo>
                  <a:lnTo>
                    <a:pt x="384" y="750"/>
                  </a:lnTo>
                  <a:lnTo>
                    <a:pt x="364" y="730"/>
                  </a:lnTo>
                  <a:lnTo>
                    <a:pt x="278" y="719"/>
                  </a:lnTo>
                  <a:lnTo>
                    <a:pt x="182" y="719"/>
                  </a:lnTo>
                  <a:lnTo>
                    <a:pt x="141" y="714"/>
                  </a:lnTo>
                  <a:lnTo>
                    <a:pt x="131" y="684"/>
                  </a:lnTo>
                  <a:lnTo>
                    <a:pt x="141" y="627"/>
                  </a:lnTo>
                  <a:lnTo>
                    <a:pt x="147" y="531"/>
                  </a:lnTo>
                  <a:lnTo>
                    <a:pt x="136" y="425"/>
                  </a:lnTo>
                  <a:lnTo>
                    <a:pt x="121" y="284"/>
                  </a:lnTo>
                  <a:lnTo>
                    <a:pt x="126" y="162"/>
                  </a:lnTo>
                  <a:lnTo>
                    <a:pt x="126" y="122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2109" name="Freeform 13"/>
            <p:cNvSpPr>
              <a:spLocks/>
            </p:cNvSpPr>
            <p:nvPr/>
          </p:nvSpPr>
          <p:spPr bwMode="auto">
            <a:xfrm rot="10800000" flipV="1">
              <a:off x="2621" y="2135"/>
              <a:ext cx="115" cy="161"/>
            </a:xfrm>
            <a:custGeom>
              <a:avLst/>
              <a:gdLst/>
              <a:ahLst/>
              <a:cxnLst>
                <a:cxn ang="0">
                  <a:pos x="329" y="15"/>
                </a:cxn>
                <a:cxn ang="0">
                  <a:pos x="293" y="0"/>
                </a:cxn>
                <a:cxn ang="0">
                  <a:pos x="217" y="5"/>
                </a:cxn>
                <a:cxn ang="0">
                  <a:pos x="151" y="56"/>
                </a:cxn>
                <a:cxn ang="0">
                  <a:pos x="55" y="162"/>
                </a:cxn>
                <a:cxn ang="0">
                  <a:pos x="5" y="248"/>
                </a:cxn>
                <a:cxn ang="0">
                  <a:pos x="0" y="278"/>
                </a:cxn>
                <a:cxn ang="0">
                  <a:pos x="25" y="334"/>
                </a:cxn>
                <a:cxn ang="0">
                  <a:pos x="80" y="359"/>
                </a:cxn>
                <a:cxn ang="0">
                  <a:pos x="151" y="389"/>
                </a:cxn>
                <a:cxn ang="0">
                  <a:pos x="207" y="404"/>
                </a:cxn>
                <a:cxn ang="0">
                  <a:pos x="232" y="430"/>
                </a:cxn>
                <a:cxn ang="0">
                  <a:pos x="217" y="465"/>
                </a:cxn>
                <a:cxn ang="0">
                  <a:pos x="177" y="506"/>
                </a:cxn>
                <a:cxn ang="0">
                  <a:pos x="126" y="511"/>
                </a:cxn>
                <a:cxn ang="0">
                  <a:pos x="91" y="495"/>
                </a:cxn>
                <a:cxn ang="0">
                  <a:pos x="70" y="511"/>
                </a:cxn>
                <a:cxn ang="0">
                  <a:pos x="75" y="531"/>
                </a:cxn>
                <a:cxn ang="0">
                  <a:pos x="116" y="546"/>
                </a:cxn>
                <a:cxn ang="0">
                  <a:pos x="177" y="546"/>
                </a:cxn>
                <a:cxn ang="0">
                  <a:pos x="232" y="531"/>
                </a:cxn>
                <a:cxn ang="0">
                  <a:pos x="263" y="511"/>
                </a:cxn>
                <a:cxn ang="0">
                  <a:pos x="283" y="475"/>
                </a:cxn>
                <a:cxn ang="0">
                  <a:pos x="293" y="435"/>
                </a:cxn>
                <a:cxn ang="0">
                  <a:pos x="268" y="399"/>
                </a:cxn>
                <a:cxn ang="0">
                  <a:pos x="207" y="374"/>
                </a:cxn>
                <a:cxn ang="0">
                  <a:pos x="136" y="354"/>
                </a:cxn>
                <a:cxn ang="0">
                  <a:pos x="75" y="319"/>
                </a:cxn>
                <a:cxn ang="0">
                  <a:pos x="60" y="288"/>
                </a:cxn>
                <a:cxn ang="0">
                  <a:pos x="70" y="233"/>
                </a:cxn>
                <a:cxn ang="0">
                  <a:pos x="116" y="162"/>
                </a:cxn>
                <a:cxn ang="0">
                  <a:pos x="172" y="121"/>
                </a:cxn>
                <a:cxn ang="0">
                  <a:pos x="258" y="91"/>
                </a:cxn>
                <a:cxn ang="0">
                  <a:pos x="329" y="76"/>
                </a:cxn>
                <a:cxn ang="0">
                  <a:pos x="329" y="35"/>
                </a:cxn>
                <a:cxn ang="0">
                  <a:pos x="329" y="15"/>
                </a:cxn>
              </a:cxnLst>
              <a:rect l="0" t="0" r="r" b="b"/>
              <a:pathLst>
                <a:path w="329" h="546">
                  <a:moveTo>
                    <a:pt x="329" y="15"/>
                  </a:moveTo>
                  <a:lnTo>
                    <a:pt x="293" y="0"/>
                  </a:lnTo>
                  <a:lnTo>
                    <a:pt x="217" y="5"/>
                  </a:lnTo>
                  <a:lnTo>
                    <a:pt x="151" y="56"/>
                  </a:lnTo>
                  <a:lnTo>
                    <a:pt x="55" y="162"/>
                  </a:lnTo>
                  <a:lnTo>
                    <a:pt x="5" y="248"/>
                  </a:lnTo>
                  <a:lnTo>
                    <a:pt x="0" y="278"/>
                  </a:lnTo>
                  <a:lnTo>
                    <a:pt x="25" y="334"/>
                  </a:lnTo>
                  <a:lnTo>
                    <a:pt x="80" y="359"/>
                  </a:lnTo>
                  <a:lnTo>
                    <a:pt x="151" y="389"/>
                  </a:lnTo>
                  <a:lnTo>
                    <a:pt x="207" y="404"/>
                  </a:lnTo>
                  <a:lnTo>
                    <a:pt x="232" y="430"/>
                  </a:lnTo>
                  <a:lnTo>
                    <a:pt x="217" y="465"/>
                  </a:lnTo>
                  <a:lnTo>
                    <a:pt x="177" y="506"/>
                  </a:lnTo>
                  <a:lnTo>
                    <a:pt x="126" y="511"/>
                  </a:lnTo>
                  <a:lnTo>
                    <a:pt x="91" y="495"/>
                  </a:lnTo>
                  <a:lnTo>
                    <a:pt x="70" y="511"/>
                  </a:lnTo>
                  <a:lnTo>
                    <a:pt x="75" y="531"/>
                  </a:lnTo>
                  <a:lnTo>
                    <a:pt x="116" y="546"/>
                  </a:lnTo>
                  <a:lnTo>
                    <a:pt x="177" y="546"/>
                  </a:lnTo>
                  <a:lnTo>
                    <a:pt x="232" y="531"/>
                  </a:lnTo>
                  <a:lnTo>
                    <a:pt x="263" y="511"/>
                  </a:lnTo>
                  <a:lnTo>
                    <a:pt x="283" y="475"/>
                  </a:lnTo>
                  <a:lnTo>
                    <a:pt x="293" y="435"/>
                  </a:lnTo>
                  <a:lnTo>
                    <a:pt x="268" y="399"/>
                  </a:lnTo>
                  <a:lnTo>
                    <a:pt x="207" y="374"/>
                  </a:lnTo>
                  <a:lnTo>
                    <a:pt x="136" y="354"/>
                  </a:lnTo>
                  <a:lnTo>
                    <a:pt x="75" y="319"/>
                  </a:lnTo>
                  <a:lnTo>
                    <a:pt x="60" y="288"/>
                  </a:lnTo>
                  <a:lnTo>
                    <a:pt x="70" y="233"/>
                  </a:lnTo>
                  <a:lnTo>
                    <a:pt x="116" y="162"/>
                  </a:lnTo>
                  <a:lnTo>
                    <a:pt x="172" y="121"/>
                  </a:lnTo>
                  <a:lnTo>
                    <a:pt x="258" y="91"/>
                  </a:lnTo>
                  <a:lnTo>
                    <a:pt x="329" y="76"/>
                  </a:lnTo>
                  <a:lnTo>
                    <a:pt x="329" y="35"/>
                  </a:lnTo>
                  <a:lnTo>
                    <a:pt x="329" y="15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12110" name="Text Box 14"/>
          <p:cNvSpPr txBox="1">
            <a:spLocks noChangeArrowheads="1"/>
          </p:cNvSpPr>
          <p:nvPr/>
        </p:nvSpPr>
        <p:spPr bwMode="auto">
          <a:xfrm>
            <a:off x="2509837" y="1350098"/>
            <a:ext cx="3971925" cy="5794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b="0" dirty="0"/>
              <a:t>Get help from friends</a:t>
            </a:r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2509837" y="2886565"/>
            <a:ext cx="4419600" cy="2743200"/>
            <a:chOff x="48" y="2477"/>
            <a:chExt cx="2784" cy="1728"/>
          </a:xfrm>
        </p:grpSpPr>
        <p:sp>
          <p:nvSpPr>
            <p:cNvPr id="1412116" name="Freeform 20"/>
            <p:cNvSpPr>
              <a:spLocks/>
            </p:cNvSpPr>
            <p:nvPr/>
          </p:nvSpPr>
          <p:spPr bwMode="auto">
            <a:xfrm>
              <a:off x="48" y="2861"/>
              <a:ext cx="1680" cy="1344"/>
            </a:xfrm>
            <a:custGeom>
              <a:avLst/>
              <a:gdLst/>
              <a:ahLst/>
              <a:cxnLst>
                <a:cxn ang="0">
                  <a:pos x="1008" y="0"/>
                </a:cxn>
                <a:cxn ang="0">
                  <a:pos x="288" y="576"/>
                </a:cxn>
                <a:cxn ang="0">
                  <a:pos x="0" y="1344"/>
                </a:cxn>
                <a:cxn ang="0">
                  <a:pos x="1680" y="1344"/>
                </a:cxn>
                <a:cxn ang="0">
                  <a:pos x="1584" y="432"/>
                </a:cxn>
                <a:cxn ang="0">
                  <a:pos x="1008" y="0"/>
                </a:cxn>
              </a:cxnLst>
              <a:rect l="0" t="0" r="r" b="b"/>
              <a:pathLst>
                <a:path w="1680" h="1344">
                  <a:moveTo>
                    <a:pt x="1008" y="0"/>
                  </a:moveTo>
                  <a:lnTo>
                    <a:pt x="288" y="576"/>
                  </a:lnTo>
                  <a:lnTo>
                    <a:pt x="0" y="1344"/>
                  </a:lnTo>
                  <a:lnTo>
                    <a:pt x="1680" y="1344"/>
                  </a:lnTo>
                  <a:lnTo>
                    <a:pt x="1584" y="432"/>
                  </a:lnTo>
                  <a:lnTo>
                    <a:pt x="1008" y="0"/>
                  </a:lnTo>
                  <a:close/>
                </a:path>
              </a:pathLst>
            </a:custGeom>
            <a:noFill/>
            <a:ln w="38100" cap="flat" cmpd="sng">
              <a:solidFill>
                <a:schemeClr val="accent2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2117" name="Freeform 21"/>
            <p:cNvSpPr>
              <a:spLocks/>
            </p:cNvSpPr>
            <p:nvPr/>
          </p:nvSpPr>
          <p:spPr bwMode="auto">
            <a:xfrm>
              <a:off x="1728" y="2784"/>
              <a:ext cx="1104" cy="960"/>
            </a:xfrm>
            <a:custGeom>
              <a:avLst/>
              <a:gdLst/>
              <a:ahLst/>
              <a:cxnLst>
                <a:cxn ang="0">
                  <a:pos x="528" y="0"/>
                </a:cxn>
                <a:cxn ang="0">
                  <a:pos x="0" y="960"/>
                </a:cxn>
                <a:cxn ang="0">
                  <a:pos x="1104" y="960"/>
                </a:cxn>
                <a:cxn ang="0">
                  <a:pos x="528" y="0"/>
                </a:cxn>
              </a:cxnLst>
              <a:rect l="0" t="0" r="r" b="b"/>
              <a:pathLst>
                <a:path w="1104" h="960">
                  <a:moveTo>
                    <a:pt x="528" y="0"/>
                  </a:moveTo>
                  <a:lnTo>
                    <a:pt x="0" y="960"/>
                  </a:lnTo>
                  <a:lnTo>
                    <a:pt x="1104" y="960"/>
                  </a:lnTo>
                  <a:lnTo>
                    <a:pt x="528" y="0"/>
                  </a:lnTo>
                  <a:close/>
                </a:path>
              </a:pathLst>
            </a:custGeom>
            <a:noFill/>
            <a:ln w="38100" cap="flat" cmpd="sng">
              <a:solidFill>
                <a:schemeClr val="accent2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" name="Group 22"/>
            <p:cNvGrpSpPr>
              <a:grpSpLocks/>
            </p:cNvGrpSpPr>
            <p:nvPr/>
          </p:nvGrpSpPr>
          <p:grpSpPr bwMode="auto">
            <a:xfrm>
              <a:off x="768" y="2477"/>
              <a:ext cx="240" cy="626"/>
              <a:chOff x="768" y="2477"/>
              <a:chExt cx="240" cy="626"/>
            </a:xfrm>
          </p:grpSpPr>
          <p:grpSp>
            <p:nvGrpSpPr>
              <p:cNvPr id="7" name="Group 23"/>
              <p:cNvGrpSpPr>
                <a:grpSpLocks/>
              </p:cNvGrpSpPr>
              <p:nvPr/>
            </p:nvGrpSpPr>
            <p:grpSpPr bwMode="auto">
              <a:xfrm flipH="1">
                <a:off x="810" y="2532"/>
                <a:ext cx="198" cy="571"/>
                <a:chOff x="2308" y="1740"/>
                <a:chExt cx="957" cy="2343"/>
              </a:xfrm>
            </p:grpSpPr>
            <p:sp>
              <p:nvSpPr>
                <p:cNvPr id="1412120" name="Freeform 24"/>
                <p:cNvSpPr>
                  <a:spLocks/>
                </p:cNvSpPr>
                <p:nvPr/>
              </p:nvSpPr>
              <p:spPr bwMode="auto">
                <a:xfrm>
                  <a:off x="2673" y="1740"/>
                  <a:ext cx="432" cy="485"/>
                </a:xfrm>
                <a:custGeom>
                  <a:avLst/>
                  <a:gdLst/>
                  <a:ahLst/>
                  <a:cxnLst>
                    <a:cxn ang="0">
                      <a:pos x="123" y="206"/>
                    </a:cxn>
                    <a:cxn ang="0">
                      <a:pos x="159" y="53"/>
                    </a:cxn>
                    <a:cxn ang="0">
                      <a:pos x="248" y="0"/>
                    </a:cxn>
                    <a:cxn ang="0">
                      <a:pos x="335" y="0"/>
                    </a:cxn>
                    <a:cxn ang="0">
                      <a:pos x="388" y="53"/>
                    </a:cxn>
                    <a:cxn ang="0">
                      <a:pos x="432" y="215"/>
                    </a:cxn>
                    <a:cxn ang="0">
                      <a:pos x="415" y="349"/>
                    </a:cxn>
                    <a:cxn ang="0">
                      <a:pos x="379" y="458"/>
                    </a:cxn>
                    <a:cxn ang="0">
                      <a:pos x="309" y="485"/>
                    </a:cxn>
                    <a:cxn ang="0">
                      <a:pos x="221" y="475"/>
                    </a:cxn>
                    <a:cxn ang="0">
                      <a:pos x="132" y="368"/>
                    </a:cxn>
                    <a:cxn ang="0">
                      <a:pos x="123" y="288"/>
                    </a:cxn>
                    <a:cxn ang="0">
                      <a:pos x="0" y="242"/>
                    </a:cxn>
                    <a:cxn ang="0">
                      <a:pos x="0" y="189"/>
                    </a:cxn>
                    <a:cxn ang="0">
                      <a:pos x="123" y="206"/>
                    </a:cxn>
                  </a:cxnLst>
                  <a:rect l="0" t="0" r="r" b="b"/>
                  <a:pathLst>
                    <a:path w="432" h="485">
                      <a:moveTo>
                        <a:pt x="123" y="206"/>
                      </a:moveTo>
                      <a:lnTo>
                        <a:pt x="159" y="53"/>
                      </a:lnTo>
                      <a:lnTo>
                        <a:pt x="248" y="0"/>
                      </a:lnTo>
                      <a:lnTo>
                        <a:pt x="335" y="0"/>
                      </a:lnTo>
                      <a:lnTo>
                        <a:pt x="388" y="53"/>
                      </a:lnTo>
                      <a:lnTo>
                        <a:pt x="432" y="215"/>
                      </a:lnTo>
                      <a:lnTo>
                        <a:pt x="415" y="349"/>
                      </a:lnTo>
                      <a:lnTo>
                        <a:pt x="379" y="458"/>
                      </a:lnTo>
                      <a:lnTo>
                        <a:pt x="309" y="485"/>
                      </a:lnTo>
                      <a:lnTo>
                        <a:pt x="221" y="475"/>
                      </a:lnTo>
                      <a:lnTo>
                        <a:pt x="132" y="368"/>
                      </a:lnTo>
                      <a:lnTo>
                        <a:pt x="123" y="288"/>
                      </a:lnTo>
                      <a:lnTo>
                        <a:pt x="0" y="242"/>
                      </a:lnTo>
                      <a:lnTo>
                        <a:pt x="0" y="189"/>
                      </a:lnTo>
                      <a:lnTo>
                        <a:pt x="123" y="20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12121" name="Freeform 25"/>
                <p:cNvSpPr>
                  <a:spLocks/>
                </p:cNvSpPr>
                <p:nvPr/>
              </p:nvSpPr>
              <p:spPr bwMode="auto">
                <a:xfrm>
                  <a:off x="2573" y="2253"/>
                  <a:ext cx="500" cy="828"/>
                </a:xfrm>
                <a:custGeom>
                  <a:avLst/>
                  <a:gdLst/>
                  <a:ahLst/>
                  <a:cxnLst>
                    <a:cxn ang="0">
                      <a:pos x="41" y="173"/>
                    </a:cxn>
                    <a:cxn ang="0">
                      <a:pos x="163" y="35"/>
                    </a:cxn>
                    <a:cxn ang="0">
                      <a:pos x="232" y="0"/>
                    </a:cxn>
                    <a:cxn ang="0">
                      <a:pos x="366" y="5"/>
                    </a:cxn>
                    <a:cxn ang="0">
                      <a:pos x="488" y="57"/>
                    </a:cxn>
                    <a:cxn ang="0">
                      <a:pos x="500" y="126"/>
                    </a:cxn>
                    <a:cxn ang="0">
                      <a:pos x="483" y="207"/>
                    </a:cxn>
                    <a:cxn ang="0">
                      <a:pos x="396" y="281"/>
                    </a:cxn>
                    <a:cxn ang="0">
                      <a:pos x="349" y="414"/>
                    </a:cxn>
                    <a:cxn ang="0">
                      <a:pos x="349" y="552"/>
                    </a:cxn>
                    <a:cxn ang="0">
                      <a:pos x="384" y="637"/>
                    </a:cxn>
                    <a:cxn ang="0">
                      <a:pos x="448" y="695"/>
                    </a:cxn>
                    <a:cxn ang="0">
                      <a:pos x="448" y="765"/>
                    </a:cxn>
                    <a:cxn ang="0">
                      <a:pos x="419" y="800"/>
                    </a:cxn>
                    <a:cxn ang="0">
                      <a:pos x="384" y="816"/>
                    </a:cxn>
                    <a:cxn ang="0">
                      <a:pos x="268" y="828"/>
                    </a:cxn>
                    <a:cxn ang="0">
                      <a:pos x="163" y="747"/>
                    </a:cxn>
                    <a:cxn ang="0">
                      <a:pos x="53" y="574"/>
                    </a:cxn>
                    <a:cxn ang="0">
                      <a:pos x="0" y="368"/>
                    </a:cxn>
                    <a:cxn ang="0">
                      <a:pos x="140" y="436"/>
                    </a:cxn>
                    <a:cxn ang="0">
                      <a:pos x="192" y="436"/>
                    </a:cxn>
                    <a:cxn ang="0">
                      <a:pos x="227" y="396"/>
                    </a:cxn>
                    <a:cxn ang="0">
                      <a:pos x="251" y="316"/>
                    </a:cxn>
                    <a:cxn ang="0">
                      <a:pos x="209" y="293"/>
                    </a:cxn>
                    <a:cxn ang="0">
                      <a:pos x="53" y="293"/>
                    </a:cxn>
                    <a:cxn ang="0">
                      <a:pos x="18" y="293"/>
                    </a:cxn>
                    <a:cxn ang="0">
                      <a:pos x="41" y="173"/>
                    </a:cxn>
                  </a:cxnLst>
                  <a:rect l="0" t="0" r="r" b="b"/>
                  <a:pathLst>
                    <a:path w="500" h="828">
                      <a:moveTo>
                        <a:pt x="41" y="173"/>
                      </a:moveTo>
                      <a:lnTo>
                        <a:pt x="163" y="35"/>
                      </a:lnTo>
                      <a:lnTo>
                        <a:pt x="232" y="0"/>
                      </a:lnTo>
                      <a:lnTo>
                        <a:pt x="366" y="5"/>
                      </a:lnTo>
                      <a:lnTo>
                        <a:pt x="488" y="57"/>
                      </a:lnTo>
                      <a:lnTo>
                        <a:pt x="500" y="126"/>
                      </a:lnTo>
                      <a:lnTo>
                        <a:pt x="483" y="207"/>
                      </a:lnTo>
                      <a:lnTo>
                        <a:pt x="396" y="281"/>
                      </a:lnTo>
                      <a:lnTo>
                        <a:pt x="349" y="414"/>
                      </a:lnTo>
                      <a:lnTo>
                        <a:pt x="349" y="552"/>
                      </a:lnTo>
                      <a:lnTo>
                        <a:pt x="384" y="637"/>
                      </a:lnTo>
                      <a:lnTo>
                        <a:pt x="448" y="695"/>
                      </a:lnTo>
                      <a:lnTo>
                        <a:pt x="448" y="765"/>
                      </a:lnTo>
                      <a:lnTo>
                        <a:pt x="419" y="800"/>
                      </a:lnTo>
                      <a:lnTo>
                        <a:pt x="384" y="816"/>
                      </a:lnTo>
                      <a:lnTo>
                        <a:pt x="268" y="828"/>
                      </a:lnTo>
                      <a:lnTo>
                        <a:pt x="163" y="747"/>
                      </a:lnTo>
                      <a:lnTo>
                        <a:pt x="53" y="574"/>
                      </a:lnTo>
                      <a:lnTo>
                        <a:pt x="0" y="368"/>
                      </a:lnTo>
                      <a:lnTo>
                        <a:pt x="140" y="436"/>
                      </a:lnTo>
                      <a:lnTo>
                        <a:pt x="192" y="436"/>
                      </a:lnTo>
                      <a:lnTo>
                        <a:pt x="227" y="396"/>
                      </a:lnTo>
                      <a:lnTo>
                        <a:pt x="251" y="316"/>
                      </a:lnTo>
                      <a:lnTo>
                        <a:pt x="209" y="293"/>
                      </a:lnTo>
                      <a:lnTo>
                        <a:pt x="53" y="293"/>
                      </a:lnTo>
                      <a:lnTo>
                        <a:pt x="18" y="293"/>
                      </a:lnTo>
                      <a:lnTo>
                        <a:pt x="41" y="173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12122" name="Freeform 26"/>
                <p:cNvSpPr>
                  <a:spLocks/>
                </p:cNvSpPr>
                <p:nvPr/>
              </p:nvSpPr>
              <p:spPr bwMode="auto">
                <a:xfrm>
                  <a:off x="2950" y="2289"/>
                  <a:ext cx="265" cy="89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29" y="23"/>
                    </a:cxn>
                    <a:cxn ang="0">
                      <a:pos x="83" y="0"/>
                    </a:cxn>
                    <a:cxn ang="0">
                      <a:pos x="135" y="5"/>
                    </a:cxn>
                    <a:cxn ang="0">
                      <a:pos x="206" y="108"/>
                    </a:cxn>
                    <a:cxn ang="0">
                      <a:pos x="265" y="264"/>
                    </a:cxn>
                    <a:cxn ang="0">
                      <a:pos x="265" y="384"/>
                    </a:cxn>
                    <a:cxn ang="0">
                      <a:pos x="241" y="447"/>
                    </a:cxn>
                    <a:cxn ang="0">
                      <a:pos x="118" y="522"/>
                    </a:cxn>
                    <a:cxn ang="0">
                      <a:pos x="83" y="573"/>
                    </a:cxn>
                    <a:cxn ang="0">
                      <a:pos x="83" y="608"/>
                    </a:cxn>
                    <a:cxn ang="0">
                      <a:pos x="123" y="654"/>
                    </a:cxn>
                    <a:cxn ang="0">
                      <a:pos x="189" y="723"/>
                    </a:cxn>
                    <a:cxn ang="0">
                      <a:pos x="224" y="814"/>
                    </a:cxn>
                    <a:cxn ang="0">
                      <a:pos x="212" y="895"/>
                    </a:cxn>
                    <a:cxn ang="0">
                      <a:pos x="177" y="877"/>
                    </a:cxn>
                    <a:cxn ang="0">
                      <a:pos x="159" y="764"/>
                    </a:cxn>
                    <a:cxn ang="0">
                      <a:pos x="101" y="694"/>
                    </a:cxn>
                    <a:cxn ang="0">
                      <a:pos x="54" y="676"/>
                    </a:cxn>
                    <a:cxn ang="0">
                      <a:pos x="29" y="643"/>
                    </a:cxn>
                    <a:cxn ang="0">
                      <a:pos x="29" y="568"/>
                    </a:cxn>
                    <a:cxn ang="0">
                      <a:pos x="64" y="505"/>
                    </a:cxn>
                    <a:cxn ang="0">
                      <a:pos x="123" y="465"/>
                    </a:cxn>
                    <a:cxn ang="0">
                      <a:pos x="212" y="402"/>
                    </a:cxn>
                    <a:cxn ang="0">
                      <a:pos x="224" y="327"/>
                    </a:cxn>
                    <a:cxn ang="0">
                      <a:pos x="177" y="224"/>
                    </a:cxn>
                    <a:cxn ang="0">
                      <a:pos x="101" y="143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65" h="895">
                      <a:moveTo>
                        <a:pt x="0" y="75"/>
                      </a:moveTo>
                      <a:lnTo>
                        <a:pt x="29" y="23"/>
                      </a:lnTo>
                      <a:lnTo>
                        <a:pt x="83" y="0"/>
                      </a:lnTo>
                      <a:lnTo>
                        <a:pt x="135" y="5"/>
                      </a:lnTo>
                      <a:lnTo>
                        <a:pt x="206" y="108"/>
                      </a:lnTo>
                      <a:lnTo>
                        <a:pt x="265" y="264"/>
                      </a:lnTo>
                      <a:lnTo>
                        <a:pt x="265" y="384"/>
                      </a:lnTo>
                      <a:lnTo>
                        <a:pt x="241" y="447"/>
                      </a:lnTo>
                      <a:lnTo>
                        <a:pt x="118" y="522"/>
                      </a:lnTo>
                      <a:lnTo>
                        <a:pt x="83" y="573"/>
                      </a:lnTo>
                      <a:lnTo>
                        <a:pt x="83" y="608"/>
                      </a:lnTo>
                      <a:lnTo>
                        <a:pt x="123" y="654"/>
                      </a:lnTo>
                      <a:lnTo>
                        <a:pt x="189" y="723"/>
                      </a:lnTo>
                      <a:lnTo>
                        <a:pt x="224" y="814"/>
                      </a:lnTo>
                      <a:lnTo>
                        <a:pt x="212" y="895"/>
                      </a:lnTo>
                      <a:lnTo>
                        <a:pt x="177" y="877"/>
                      </a:lnTo>
                      <a:lnTo>
                        <a:pt x="159" y="764"/>
                      </a:lnTo>
                      <a:lnTo>
                        <a:pt x="101" y="694"/>
                      </a:lnTo>
                      <a:lnTo>
                        <a:pt x="54" y="676"/>
                      </a:lnTo>
                      <a:lnTo>
                        <a:pt x="29" y="643"/>
                      </a:lnTo>
                      <a:lnTo>
                        <a:pt x="29" y="568"/>
                      </a:lnTo>
                      <a:lnTo>
                        <a:pt x="64" y="505"/>
                      </a:lnTo>
                      <a:lnTo>
                        <a:pt x="123" y="465"/>
                      </a:lnTo>
                      <a:lnTo>
                        <a:pt x="212" y="402"/>
                      </a:lnTo>
                      <a:lnTo>
                        <a:pt x="224" y="327"/>
                      </a:lnTo>
                      <a:lnTo>
                        <a:pt x="177" y="224"/>
                      </a:lnTo>
                      <a:lnTo>
                        <a:pt x="101" y="143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12123" name="Freeform 27"/>
                <p:cNvSpPr>
                  <a:spLocks/>
                </p:cNvSpPr>
                <p:nvPr/>
              </p:nvSpPr>
              <p:spPr bwMode="auto">
                <a:xfrm>
                  <a:off x="2308" y="2238"/>
                  <a:ext cx="520" cy="435"/>
                </a:xfrm>
                <a:custGeom>
                  <a:avLst/>
                  <a:gdLst/>
                  <a:ahLst/>
                  <a:cxnLst>
                    <a:cxn ang="0">
                      <a:pos x="398" y="5"/>
                    </a:cxn>
                    <a:cxn ang="0">
                      <a:pos x="485" y="0"/>
                    </a:cxn>
                    <a:cxn ang="0">
                      <a:pos x="520" y="35"/>
                    </a:cxn>
                    <a:cxn ang="0">
                      <a:pos x="497" y="87"/>
                    </a:cxn>
                    <a:cxn ang="0">
                      <a:pos x="428" y="110"/>
                    </a:cxn>
                    <a:cxn ang="0">
                      <a:pos x="365" y="110"/>
                    </a:cxn>
                    <a:cxn ang="0">
                      <a:pos x="272" y="127"/>
                    </a:cxn>
                    <a:cxn ang="0">
                      <a:pos x="168" y="145"/>
                    </a:cxn>
                    <a:cxn ang="0">
                      <a:pos x="87" y="180"/>
                    </a:cxn>
                    <a:cxn ang="0">
                      <a:pos x="63" y="214"/>
                    </a:cxn>
                    <a:cxn ang="0">
                      <a:pos x="70" y="249"/>
                    </a:cxn>
                    <a:cxn ang="0">
                      <a:pos x="115" y="296"/>
                    </a:cxn>
                    <a:cxn ang="0">
                      <a:pos x="202" y="331"/>
                    </a:cxn>
                    <a:cxn ang="0">
                      <a:pos x="306" y="331"/>
                    </a:cxn>
                    <a:cxn ang="0">
                      <a:pos x="382" y="331"/>
                    </a:cxn>
                    <a:cxn ang="0">
                      <a:pos x="468" y="348"/>
                    </a:cxn>
                    <a:cxn ang="0">
                      <a:pos x="450" y="435"/>
                    </a:cxn>
                    <a:cxn ang="0">
                      <a:pos x="330" y="401"/>
                    </a:cxn>
                    <a:cxn ang="0">
                      <a:pos x="290" y="371"/>
                    </a:cxn>
                    <a:cxn ang="0">
                      <a:pos x="208" y="371"/>
                    </a:cxn>
                    <a:cxn ang="0">
                      <a:pos x="70" y="336"/>
                    </a:cxn>
                    <a:cxn ang="0">
                      <a:pos x="12" y="284"/>
                    </a:cxn>
                    <a:cxn ang="0">
                      <a:pos x="0" y="214"/>
                    </a:cxn>
                    <a:cxn ang="0">
                      <a:pos x="46" y="145"/>
                    </a:cxn>
                    <a:cxn ang="0">
                      <a:pos x="202" y="75"/>
                    </a:cxn>
                    <a:cxn ang="0">
                      <a:pos x="340" y="40"/>
                    </a:cxn>
                    <a:cxn ang="0">
                      <a:pos x="398" y="5"/>
                    </a:cxn>
                  </a:cxnLst>
                  <a:rect l="0" t="0" r="r" b="b"/>
                  <a:pathLst>
                    <a:path w="520" h="435">
                      <a:moveTo>
                        <a:pt x="398" y="5"/>
                      </a:moveTo>
                      <a:lnTo>
                        <a:pt x="485" y="0"/>
                      </a:lnTo>
                      <a:lnTo>
                        <a:pt x="520" y="35"/>
                      </a:lnTo>
                      <a:lnTo>
                        <a:pt x="497" y="87"/>
                      </a:lnTo>
                      <a:lnTo>
                        <a:pt x="428" y="110"/>
                      </a:lnTo>
                      <a:lnTo>
                        <a:pt x="365" y="110"/>
                      </a:lnTo>
                      <a:lnTo>
                        <a:pt x="272" y="127"/>
                      </a:lnTo>
                      <a:lnTo>
                        <a:pt x="168" y="145"/>
                      </a:lnTo>
                      <a:lnTo>
                        <a:pt x="87" y="180"/>
                      </a:lnTo>
                      <a:lnTo>
                        <a:pt x="63" y="214"/>
                      </a:lnTo>
                      <a:lnTo>
                        <a:pt x="70" y="249"/>
                      </a:lnTo>
                      <a:lnTo>
                        <a:pt x="115" y="296"/>
                      </a:lnTo>
                      <a:lnTo>
                        <a:pt x="202" y="331"/>
                      </a:lnTo>
                      <a:lnTo>
                        <a:pt x="306" y="331"/>
                      </a:lnTo>
                      <a:lnTo>
                        <a:pt x="382" y="331"/>
                      </a:lnTo>
                      <a:lnTo>
                        <a:pt x="468" y="348"/>
                      </a:lnTo>
                      <a:lnTo>
                        <a:pt x="450" y="435"/>
                      </a:lnTo>
                      <a:lnTo>
                        <a:pt x="330" y="401"/>
                      </a:lnTo>
                      <a:lnTo>
                        <a:pt x="290" y="371"/>
                      </a:lnTo>
                      <a:lnTo>
                        <a:pt x="208" y="371"/>
                      </a:lnTo>
                      <a:lnTo>
                        <a:pt x="70" y="336"/>
                      </a:lnTo>
                      <a:lnTo>
                        <a:pt x="12" y="284"/>
                      </a:lnTo>
                      <a:lnTo>
                        <a:pt x="0" y="214"/>
                      </a:lnTo>
                      <a:lnTo>
                        <a:pt x="46" y="145"/>
                      </a:lnTo>
                      <a:lnTo>
                        <a:pt x="202" y="75"/>
                      </a:lnTo>
                      <a:lnTo>
                        <a:pt x="340" y="40"/>
                      </a:lnTo>
                      <a:lnTo>
                        <a:pt x="398" y="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12124" name="Freeform 28"/>
                <p:cNvSpPr>
                  <a:spLocks/>
                </p:cNvSpPr>
                <p:nvPr/>
              </p:nvSpPr>
              <p:spPr bwMode="auto">
                <a:xfrm>
                  <a:off x="2882" y="2923"/>
                  <a:ext cx="383" cy="116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99" y="17"/>
                    </a:cxn>
                    <a:cxn ang="0">
                      <a:pos x="151" y="103"/>
                    </a:cxn>
                    <a:cxn ang="0">
                      <a:pos x="203" y="257"/>
                    </a:cxn>
                    <a:cxn ang="0">
                      <a:pos x="226" y="451"/>
                    </a:cxn>
                    <a:cxn ang="0">
                      <a:pos x="226" y="560"/>
                    </a:cxn>
                    <a:cxn ang="0">
                      <a:pos x="191" y="696"/>
                    </a:cxn>
                    <a:cxn ang="0">
                      <a:pos x="134" y="885"/>
                    </a:cxn>
                    <a:cxn ang="0">
                      <a:pos x="122" y="937"/>
                    </a:cxn>
                    <a:cxn ang="0">
                      <a:pos x="139" y="965"/>
                    </a:cxn>
                    <a:cxn ang="0">
                      <a:pos x="261" y="1006"/>
                    </a:cxn>
                    <a:cxn ang="0">
                      <a:pos x="383" y="1086"/>
                    </a:cxn>
                    <a:cxn ang="0">
                      <a:pos x="378" y="1119"/>
                    </a:cxn>
                    <a:cxn ang="0">
                      <a:pos x="290" y="1160"/>
                    </a:cxn>
                    <a:cxn ang="0">
                      <a:pos x="256" y="1142"/>
                    </a:cxn>
                    <a:cxn ang="0">
                      <a:pos x="191" y="1057"/>
                    </a:cxn>
                    <a:cxn ang="0">
                      <a:pos x="116" y="1016"/>
                    </a:cxn>
                    <a:cxn ang="0">
                      <a:pos x="34" y="988"/>
                    </a:cxn>
                    <a:cxn ang="0">
                      <a:pos x="29" y="948"/>
                    </a:cxn>
                    <a:cxn ang="0">
                      <a:pos x="52" y="868"/>
                    </a:cxn>
                    <a:cxn ang="0">
                      <a:pos x="116" y="743"/>
                    </a:cxn>
                    <a:cxn ang="0">
                      <a:pos x="156" y="594"/>
                    </a:cxn>
                    <a:cxn ang="0">
                      <a:pos x="156" y="423"/>
                    </a:cxn>
                    <a:cxn ang="0">
                      <a:pos x="122" y="274"/>
                    </a:cxn>
                    <a:cxn ang="0">
                      <a:pos x="47" y="136"/>
                    </a:cxn>
                    <a:cxn ang="0">
                      <a:pos x="12" y="6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83" h="1160">
                      <a:moveTo>
                        <a:pt x="0" y="0"/>
                      </a:moveTo>
                      <a:lnTo>
                        <a:pt x="99" y="17"/>
                      </a:lnTo>
                      <a:lnTo>
                        <a:pt x="151" y="103"/>
                      </a:lnTo>
                      <a:lnTo>
                        <a:pt x="203" y="257"/>
                      </a:lnTo>
                      <a:lnTo>
                        <a:pt x="226" y="451"/>
                      </a:lnTo>
                      <a:lnTo>
                        <a:pt x="226" y="560"/>
                      </a:lnTo>
                      <a:lnTo>
                        <a:pt x="191" y="696"/>
                      </a:lnTo>
                      <a:lnTo>
                        <a:pt x="134" y="885"/>
                      </a:lnTo>
                      <a:lnTo>
                        <a:pt x="122" y="937"/>
                      </a:lnTo>
                      <a:lnTo>
                        <a:pt x="139" y="965"/>
                      </a:lnTo>
                      <a:lnTo>
                        <a:pt x="261" y="1006"/>
                      </a:lnTo>
                      <a:lnTo>
                        <a:pt x="383" y="1086"/>
                      </a:lnTo>
                      <a:lnTo>
                        <a:pt x="378" y="1119"/>
                      </a:lnTo>
                      <a:lnTo>
                        <a:pt x="290" y="1160"/>
                      </a:lnTo>
                      <a:lnTo>
                        <a:pt x="256" y="1142"/>
                      </a:lnTo>
                      <a:lnTo>
                        <a:pt x="191" y="1057"/>
                      </a:lnTo>
                      <a:lnTo>
                        <a:pt x="116" y="1016"/>
                      </a:lnTo>
                      <a:lnTo>
                        <a:pt x="34" y="988"/>
                      </a:lnTo>
                      <a:lnTo>
                        <a:pt x="29" y="948"/>
                      </a:lnTo>
                      <a:lnTo>
                        <a:pt x="52" y="868"/>
                      </a:lnTo>
                      <a:lnTo>
                        <a:pt x="116" y="743"/>
                      </a:lnTo>
                      <a:lnTo>
                        <a:pt x="156" y="594"/>
                      </a:lnTo>
                      <a:lnTo>
                        <a:pt x="156" y="423"/>
                      </a:lnTo>
                      <a:lnTo>
                        <a:pt x="122" y="274"/>
                      </a:lnTo>
                      <a:lnTo>
                        <a:pt x="47" y="136"/>
                      </a:lnTo>
                      <a:lnTo>
                        <a:pt x="12" y="6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12125" name="Freeform 29"/>
                <p:cNvSpPr>
                  <a:spLocks/>
                </p:cNvSpPr>
                <p:nvPr/>
              </p:nvSpPr>
              <p:spPr bwMode="auto">
                <a:xfrm>
                  <a:off x="2443" y="2919"/>
                  <a:ext cx="461" cy="1027"/>
                </a:xfrm>
                <a:custGeom>
                  <a:avLst/>
                  <a:gdLst/>
                  <a:ahLst/>
                  <a:cxnLst>
                    <a:cxn ang="0">
                      <a:pos x="421" y="0"/>
                    </a:cxn>
                    <a:cxn ang="0">
                      <a:pos x="449" y="22"/>
                    </a:cxn>
                    <a:cxn ang="0">
                      <a:pos x="461" y="91"/>
                    </a:cxn>
                    <a:cxn ang="0">
                      <a:pos x="439" y="159"/>
                    </a:cxn>
                    <a:cxn ang="0">
                      <a:pos x="380" y="245"/>
                    </a:cxn>
                    <a:cxn ang="0">
                      <a:pos x="315" y="348"/>
                    </a:cxn>
                    <a:cxn ang="0">
                      <a:pos x="293" y="462"/>
                    </a:cxn>
                    <a:cxn ang="0">
                      <a:pos x="310" y="645"/>
                    </a:cxn>
                    <a:cxn ang="0">
                      <a:pos x="350" y="868"/>
                    </a:cxn>
                    <a:cxn ang="0">
                      <a:pos x="380" y="959"/>
                    </a:cxn>
                    <a:cxn ang="0">
                      <a:pos x="368" y="987"/>
                    </a:cxn>
                    <a:cxn ang="0">
                      <a:pos x="298" y="992"/>
                    </a:cxn>
                    <a:cxn ang="0">
                      <a:pos x="211" y="969"/>
                    </a:cxn>
                    <a:cxn ang="0">
                      <a:pos x="134" y="1004"/>
                    </a:cxn>
                    <a:cxn ang="0">
                      <a:pos x="87" y="1027"/>
                    </a:cxn>
                    <a:cxn ang="0">
                      <a:pos x="53" y="1022"/>
                    </a:cxn>
                    <a:cxn ang="0">
                      <a:pos x="0" y="959"/>
                    </a:cxn>
                    <a:cxn ang="0">
                      <a:pos x="53" y="936"/>
                    </a:cxn>
                    <a:cxn ang="0">
                      <a:pos x="187" y="908"/>
                    </a:cxn>
                    <a:cxn ang="0">
                      <a:pos x="263" y="936"/>
                    </a:cxn>
                    <a:cxn ang="0">
                      <a:pos x="315" y="936"/>
                    </a:cxn>
                    <a:cxn ang="0">
                      <a:pos x="310" y="890"/>
                    </a:cxn>
                    <a:cxn ang="0">
                      <a:pos x="258" y="616"/>
                    </a:cxn>
                    <a:cxn ang="0">
                      <a:pos x="222" y="456"/>
                    </a:cxn>
                    <a:cxn ang="0">
                      <a:pos x="228" y="376"/>
                    </a:cxn>
                    <a:cxn ang="0">
                      <a:pos x="280" y="227"/>
                    </a:cxn>
                    <a:cxn ang="0">
                      <a:pos x="333" y="91"/>
                    </a:cxn>
                    <a:cxn ang="0">
                      <a:pos x="421" y="0"/>
                    </a:cxn>
                  </a:cxnLst>
                  <a:rect l="0" t="0" r="r" b="b"/>
                  <a:pathLst>
                    <a:path w="461" h="1027">
                      <a:moveTo>
                        <a:pt x="421" y="0"/>
                      </a:moveTo>
                      <a:lnTo>
                        <a:pt x="449" y="22"/>
                      </a:lnTo>
                      <a:lnTo>
                        <a:pt x="461" y="91"/>
                      </a:lnTo>
                      <a:lnTo>
                        <a:pt x="439" y="159"/>
                      </a:lnTo>
                      <a:lnTo>
                        <a:pt x="380" y="245"/>
                      </a:lnTo>
                      <a:lnTo>
                        <a:pt x="315" y="348"/>
                      </a:lnTo>
                      <a:lnTo>
                        <a:pt x="293" y="462"/>
                      </a:lnTo>
                      <a:lnTo>
                        <a:pt x="310" y="645"/>
                      </a:lnTo>
                      <a:lnTo>
                        <a:pt x="350" y="868"/>
                      </a:lnTo>
                      <a:lnTo>
                        <a:pt x="380" y="959"/>
                      </a:lnTo>
                      <a:lnTo>
                        <a:pt x="368" y="987"/>
                      </a:lnTo>
                      <a:lnTo>
                        <a:pt x="298" y="992"/>
                      </a:lnTo>
                      <a:lnTo>
                        <a:pt x="211" y="969"/>
                      </a:lnTo>
                      <a:lnTo>
                        <a:pt x="134" y="1004"/>
                      </a:lnTo>
                      <a:lnTo>
                        <a:pt x="87" y="1027"/>
                      </a:lnTo>
                      <a:lnTo>
                        <a:pt x="53" y="1022"/>
                      </a:lnTo>
                      <a:lnTo>
                        <a:pt x="0" y="959"/>
                      </a:lnTo>
                      <a:lnTo>
                        <a:pt x="53" y="936"/>
                      </a:lnTo>
                      <a:lnTo>
                        <a:pt x="187" y="908"/>
                      </a:lnTo>
                      <a:lnTo>
                        <a:pt x="263" y="936"/>
                      </a:lnTo>
                      <a:lnTo>
                        <a:pt x="315" y="936"/>
                      </a:lnTo>
                      <a:lnTo>
                        <a:pt x="310" y="890"/>
                      </a:lnTo>
                      <a:lnTo>
                        <a:pt x="258" y="616"/>
                      </a:lnTo>
                      <a:lnTo>
                        <a:pt x="222" y="456"/>
                      </a:lnTo>
                      <a:lnTo>
                        <a:pt x="228" y="376"/>
                      </a:lnTo>
                      <a:lnTo>
                        <a:pt x="280" y="227"/>
                      </a:lnTo>
                      <a:lnTo>
                        <a:pt x="333" y="91"/>
                      </a:lnTo>
                      <a:lnTo>
                        <a:pt x="42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412126" name="Freeform 30"/>
              <p:cNvSpPr>
                <a:spLocks/>
              </p:cNvSpPr>
              <p:nvPr/>
            </p:nvSpPr>
            <p:spPr bwMode="auto">
              <a:xfrm flipH="1">
                <a:off x="772" y="2484"/>
                <a:ext cx="170" cy="137"/>
              </a:xfrm>
              <a:custGeom>
                <a:avLst/>
                <a:gdLst/>
                <a:ahLst/>
                <a:cxnLst>
                  <a:cxn ang="0">
                    <a:pos x="0" y="139"/>
                  </a:cxn>
                  <a:cxn ang="0">
                    <a:pos x="108" y="18"/>
                  </a:cxn>
                  <a:cxn ang="0">
                    <a:pos x="160" y="75"/>
                  </a:cxn>
                  <a:cxn ang="0">
                    <a:pos x="213" y="110"/>
                  </a:cxn>
                  <a:cxn ang="0">
                    <a:pos x="269" y="110"/>
                  </a:cxn>
                  <a:cxn ang="0">
                    <a:pos x="327" y="52"/>
                  </a:cxn>
                  <a:cxn ang="0">
                    <a:pos x="396" y="5"/>
                  </a:cxn>
                  <a:cxn ang="0">
                    <a:pos x="477" y="0"/>
                  </a:cxn>
                  <a:cxn ang="0">
                    <a:pos x="563" y="35"/>
                  </a:cxn>
                  <a:cxn ang="0">
                    <a:pos x="620" y="87"/>
                  </a:cxn>
                  <a:cxn ang="0">
                    <a:pos x="648" y="157"/>
                  </a:cxn>
                  <a:cxn ang="0">
                    <a:pos x="654" y="249"/>
                  </a:cxn>
                  <a:cxn ang="0">
                    <a:pos x="671" y="331"/>
                  </a:cxn>
                  <a:cxn ang="0">
                    <a:pos x="718" y="371"/>
                  </a:cxn>
                  <a:cxn ang="0">
                    <a:pos x="774" y="389"/>
                  </a:cxn>
                  <a:cxn ang="0">
                    <a:pos x="827" y="401"/>
                  </a:cxn>
                  <a:cxn ang="0">
                    <a:pos x="786" y="563"/>
                  </a:cxn>
                  <a:cxn ang="0">
                    <a:pos x="654" y="540"/>
                  </a:cxn>
                  <a:cxn ang="0">
                    <a:pos x="517" y="493"/>
                  </a:cxn>
                  <a:cxn ang="0">
                    <a:pos x="407" y="441"/>
                  </a:cxn>
                  <a:cxn ang="0">
                    <a:pos x="286" y="389"/>
                  </a:cxn>
                  <a:cxn ang="0">
                    <a:pos x="160" y="331"/>
                  </a:cxn>
                  <a:cxn ang="0">
                    <a:pos x="57" y="209"/>
                  </a:cxn>
                  <a:cxn ang="0">
                    <a:pos x="0" y="139"/>
                  </a:cxn>
                </a:cxnLst>
                <a:rect l="0" t="0" r="r" b="b"/>
                <a:pathLst>
                  <a:path w="827" h="563">
                    <a:moveTo>
                      <a:pt x="0" y="139"/>
                    </a:moveTo>
                    <a:lnTo>
                      <a:pt x="108" y="18"/>
                    </a:lnTo>
                    <a:lnTo>
                      <a:pt x="160" y="75"/>
                    </a:lnTo>
                    <a:lnTo>
                      <a:pt x="213" y="110"/>
                    </a:lnTo>
                    <a:lnTo>
                      <a:pt x="269" y="110"/>
                    </a:lnTo>
                    <a:lnTo>
                      <a:pt x="327" y="52"/>
                    </a:lnTo>
                    <a:lnTo>
                      <a:pt x="396" y="5"/>
                    </a:lnTo>
                    <a:lnTo>
                      <a:pt x="477" y="0"/>
                    </a:lnTo>
                    <a:lnTo>
                      <a:pt x="563" y="35"/>
                    </a:lnTo>
                    <a:lnTo>
                      <a:pt x="620" y="87"/>
                    </a:lnTo>
                    <a:lnTo>
                      <a:pt x="648" y="157"/>
                    </a:lnTo>
                    <a:lnTo>
                      <a:pt x="654" y="249"/>
                    </a:lnTo>
                    <a:lnTo>
                      <a:pt x="671" y="331"/>
                    </a:lnTo>
                    <a:lnTo>
                      <a:pt x="718" y="371"/>
                    </a:lnTo>
                    <a:lnTo>
                      <a:pt x="774" y="389"/>
                    </a:lnTo>
                    <a:lnTo>
                      <a:pt x="827" y="401"/>
                    </a:lnTo>
                    <a:lnTo>
                      <a:pt x="786" y="563"/>
                    </a:lnTo>
                    <a:lnTo>
                      <a:pt x="654" y="540"/>
                    </a:lnTo>
                    <a:lnTo>
                      <a:pt x="517" y="493"/>
                    </a:lnTo>
                    <a:lnTo>
                      <a:pt x="407" y="441"/>
                    </a:lnTo>
                    <a:lnTo>
                      <a:pt x="286" y="389"/>
                    </a:lnTo>
                    <a:lnTo>
                      <a:pt x="160" y="331"/>
                    </a:lnTo>
                    <a:lnTo>
                      <a:pt x="57" y="209"/>
                    </a:lnTo>
                    <a:lnTo>
                      <a:pt x="0" y="139"/>
                    </a:lnTo>
                    <a:close/>
                  </a:path>
                </a:pathLst>
              </a:custGeom>
              <a:solidFill>
                <a:srgbClr val="063DE8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2127" name="Freeform 31"/>
              <p:cNvSpPr>
                <a:spLocks/>
              </p:cNvSpPr>
              <p:nvPr/>
            </p:nvSpPr>
            <p:spPr bwMode="auto">
              <a:xfrm flipH="1">
                <a:off x="768" y="2477"/>
                <a:ext cx="177" cy="148"/>
              </a:xfrm>
              <a:custGeom>
                <a:avLst/>
                <a:gdLst/>
                <a:ahLst/>
                <a:cxnLst>
                  <a:cxn ang="0">
                    <a:pos x="75" y="266"/>
                  </a:cxn>
                  <a:cxn ang="0">
                    <a:pos x="172" y="363"/>
                  </a:cxn>
                  <a:cxn ang="0">
                    <a:pos x="304" y="428"/>
                  </a:cxn>
                  <a:cxn ang="0">
                    <a:pos x="489" y="513"/>
                  </a:cxn>
                  <a:cxn ang="0">
                    <a:pos x="615" y="566"/>
                  </a:cxn>
                  <a:cxn ang="0">
                    <a:pos x="816" y="606"/>
                  </a:cxn>
                  <a:cxn ang="0">
                    <a:pos x="856" y="393"/>
                  </a:cxn>
                  <a:cxn ang="0">
                    <a:pos x="804" y="393"/>
                  </a:cxn>
                  <a:cxn ang="0">
                    <a:pos x="753" y="363"/>
                  </a:cxn>
                  <a:cxn ang="0">
                    <a:pos x="695" y="323"/>
                  </a:cxn>
                  <a:cxn ang="0">
                    <a:pos x="695" y="243"/>
                  </a:cxn>
                  <a:cxn ang="0">
                    <a:pos x="660" y="116"/>
                  </a:cxn>
                  <a:cxn ang="0">
                    <a:pos x="597" y="46"/>
                  </a:cxn>
                  <a:cxn ang="0">
                    <a:pos x="505" y="0"/>
                  </a:cxn>
                  <a:cxn ang="0">
                    <a:pos x="391" y="12"/>
                  </a:cxn>
                  <a:cxn ang="0">
                    <a:pos x="321" y="53"/>
                  </a:cxn>
                  <a:cxn ang="0">
                    <a:pos x="286" y="98"/>
                  </a:cxn>
                  <a:cxn ang="0">
                    <a:pos x="253" y="121"/>
                  </a:cxn>
                  <a:cxn ang="0">
                    <a:pos x="218" y="116"/>
                  </a:cxn>
                  <a:cxn ang="0">
                    <a:pos x="166" y="63"/>
                  </a:cxn>
                  <a:cxn ang="0">
                    <a:pos x="132" y="0"/>
                  </a:cxn>
                  <a:cxn ang="0">
                    <a:pos x="103" y="30"/>
                  </a:cxn>
                  <a:cxn ang="0">
                    <a:pos x="0" y="150"/>
                  </a:cxn>
                  <a:cxn ang="0">
                    <a:pos x="5" y="178"/>
                  </a:cxn>
                  <a:cxn ang="0">
                    <a:pos x="17" y="191"/>
                  </a:cxn>
                  <a:cxn ang="0">
                    <a:pos x="120" y="81"/>
                  </a:cxn>
                  <a:cxn ang="0">
                    <a:pos x="172" y="133"/>
                  </a:cxn>
                  <a:cxn ang="0">
                    <a:pos x="206" y="168"/>
                  </a:cxn>
                  <a:cxn ang="0">
                    <a:pos x="253" y="168"/>
                  </a:cxn>
                  <a:cxn ang="0">
                    <a:pos x="286" y="156"/>
                  </a:cxn>
                  <a:cxn ang="0">
                    <a:pos x="339" y="116"/>
                  </a:cxn>
                  <a:cxn ang="0">
                    <a:pos x="367" y="70"/>
                  </a:cxn>
                  <a:cxn ang="0">
                    <a:pos x="442" y="46"/>
                  </a:cxn>
                  <a:cxn ang="0">
                    <a:pos x="505" y="53"/>
                  </a:cxn>
                  <a:cxn ang="0">
                    <a:pos x="562" y="87"/>
                  </a:cxn>
                  <a:cxn ang="0">
                    <a:pos x="615" y="138"/>
                  </a:cxn>
                  <a:cxn ang="0">
                    <a:pos x="643" y="203"/>
                  </a:cxn>
                  <a:cxn ang="0">
                    <a:pos x="643" y="260"/>
                  </a:cxn>
                  <a:cxn ang="0">
                    <a:pos x="643" y="323"/>
                  </a:cxn>
                  <a:cxn ang="0">
                    <a:pos x="666" y="375"/>
                  </a:cxn>
                  <a:cxn ang="0">
                    <a:pos x="730" y="410"/>
                  </a:cxn>
                  <a:cxn ang="0">
                    <a:pos x="804" y="444"/>
                  </a:cxn>
                  <a:cxn ang="0">
                    <a:pos x="770" y="554"/>
                  </a:cxn>
                  <a:cxn ang="0">
                    <a:pos x="580" y="503"/>
                  </a:cxn>
                  <a:cxn ang="0">
                    <a:pos x="454" y="450"/>
                  </a:cxn>
                  <a:cxn ang="0">
                    <a:pos x="339" y="416"/>
                  </a:cxn>
                  <a:cxn ang="0">
                    <a:pos x="241" y="363"/>
                  </a:cxn>
                  <a:cxn ang="0">
                    <a:pos x="120" y="266"/>
                  </a:cxn>
                  <a:cxn ang="0">
                    <a:pos x="34" y="173"/>
                  </a:cxn>
                  <a:cxn ang="0">
                    <a:pos x="22" y="185"/>
                  </a:cxn>
                  <a:cxn ang="0">
                    <a:pos x="75" y="266"/>
                  </a:cxn>
                </a:cxnLst>
                <a:rect l="0" t="0" r="r" b="b"/>
                <a:pathLst>
                  <a:path w="856" h="606">
                    <a:moveTo>
                      <a:pt x="75" y="266"/>
                    </a:moveTo>
                    <a:lnTo>
                      <a:pt x="172" y="363"/>
                    </a:lnTo>
                    <a:lnTo>
                      <a:pt x="304" y="428"/>
                    </a:lnTo>
                    <a:lnTo>
                      <a:pt x="489" y="513"/>
                    </a:lnTo>
                    <a:lnTo>
                      <a:pt x="615" y="566"/>
                    </a:lnTo>
                    <a:lnTo>
                      <a:pt x="816" y="606"/>
                    </a:lnTo>
                    <a:lnTo>
                      <a:pt x="856" y="393"/>
                    </a:lnTo>
                    <a:lnTo>
                      <a:pt x="804" y="393"/>
                    </a:lnTo>
                    <a:lnTo>
                      <a:pt x="753" y="363"/>
                    </a:lnTo>
                    <a:lnTo>
                      <a:pt x="695" y="323"/>
                    </a:lnTo>
                    <a:lnTo>
                      <a:pt x="695" y="243"/>
                    </a:lnTo>
                    <a:lnTo>
                      <a:pt x="660" y="116"/>
                    </a:lnTo>
                    <a:lnTo>
                      <a:pt x="597" y="46"/>
                    </a:lnTo>
                    <a:lnTo>
                      <a:pt x="505" y="0"/>
                    </a:lnTo>
                    <a:lnTo>
                      <a:pt x="391" y="12"/>
                    </a:lnTo>
                    <a:lnTo>
                      <a:pt x="321" y="53"/>
                    </a:lnTo>
                    <a:lnTo>
                      <a:pt x="286" y="98"/>
                    </a:lnTo>
                    <a:lnTo>
                      <a:pt x="253" y="121"/>
                    </a:lnTo>
                    <a:lnTo>
                      <a:pt x="218" y="116"/>
                    </a:lnTo>
                    <a:lnTo>
                      <a:pt x="166" y="63"/>
                    </a:lnTo>
                    <a:lnTo>
                      <a:pt x="132" y="0"/>
                    </a:lnTo>
                    <a:lnTo>
                      <a:pt x="103" y="30"/>
                    </a:lnTo>
                    <a:lnTo>
                      <a:pt x="0" y="150"/>
                    </a:lnTo>
                    <a:lnTo>
                      <a:pt x="5" y="178"/>
                    </a:lnTo>
                    <a:lnTo>
                      <a:pt x="17" y="191"/>
                    </a:lnTo>
                    <a:lnTo>
                      <a:pt x="120" y="81"/>
                    </a:lnTo>
                    <a:lnTo>
                      <a:pt x="172" y="133"/>
                    </a:lnTo>
                    <a:lnTo>
                      <a:pt x="206" y="168"/>
                    </a:lnTo>
                    <a:lnTo>
                      <a:pt x="253" y="168"/>
                    </a:lnTo>
                    <a:lnTo>
                      <a:pt x="286" y="156"/>
                    </a:lnTo>
                    <a:lnTo>
                      <a:pt x="339" y="116"/>
                    </a:lnTo>
                    <a:lnTo>
                      <a:pt x="367" y="70"/>
                    </a:lnTo>
                    <a:lnTo>
                      <a:pt x="442" y="46"/>
                    </a:lnTo>
                    <a:lnTo>
                      <a:pt x="505" y="53"/>
                    </a:lnTo>
                    <a:lnTo>
                      <a:pt x="562" y="87"/>
                    </a:lnTo>
                    <a:lnTo>
                      <a:pt x="615" y="138"/>
                    </a:lnTo>
                    <a:lnTo>
                      <a:pt x="643" y="203"/>
                    </a:lnTo>
                    <a:lnTo>
                      <a:pt x="643" y="260"/>
                    </a:lnTo>
                    <a:lnTo>
                      <a:pt x="643" y="323"/>
                    </a:lnTo>
                    <a:lnTo>
                      <a:pt x="666" y="375"/>
                    </a:lnTo>
                    <a:lnTo>
                      <a:pt x="730" y="410"/>
                    </a:lnTo>
                    <a:lnTo>
                      <a:pt x="804" y="444"/>
                    </a:lnTo>
                    <a:lnTo>
                      <a:pt x="770" y="554"/>
                    </a:lnTo>
                    <a:lnTo>
                      <a:pt x="580" y="503"/>
                    </a:lnTo>
                    <a:lnTo>
                      <a:pt x="454" y="450"/>
                    </a:lnTo>
                    <a:lnTo>
                      <a:pt x="339" y="416"/>
                    </a:lnTo>
                    <a:lnTo>
                      <a:pt x="241" y="363"/>
                    </a:lnTo>
                    <a:lnTo>
                      <a:pt x="120" y="266"/>
                    </a:lnTo>
                    <a:lnTo>
                      <a:pt x="34" y="173"/>
                    </a:lnTo>
                    <a:lnTo>
                      <a:pt x="22" y="185"/>
                    </a:lnTo>
                    <a:lnTo>
                      <a:pt x="75" y="26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2128" name="Oval 32"/>
              <p:cNvSpPr>
                <a:spLocks noChangeArrowheads="1"/>
              </p:cNvSpPr>
              <p:nvPr/>
            </p:nvSpPr>
            <p:spPr bwMode="auto">
              <a:xfrm rot="4286940" flipH="1">
                <a:off x="877" y="2568"/>
                <a:ext cx="34" cy="11"/>
              </a:xfrm>
              <a:prstGeom prst="ellipse">
                <a:avLst/>
              </a:prstGeom>
              <a:solidFill>
                <a:schemeClr val="tx2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lIns="274320" rIns="274320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12129" name="Oval 33"/>
              <p:cNvSpPr>
                <a:spLocks noChangeArrowheads="1"/>
              </p:cNvSpPr>
              <p:nvPr/>
            </p:nvSpPr>
            <p:spPr bwMode="auto">
              <a:xfrm rot="4286940" flipH="1">
                <a:off x="886" y="2575"/>
                <a:ext cx="20" cy="4"/>
              </a:xfrm>
              <a:prstGeom prst="ellipse">
                <a:avLst/>
              </a:prstGeom>
              <a:solidFill>
                <a:schemeClr val="bg2"/>
              </a:solidFill>
              <a:ln w="12700" cap="sq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wrap="none" lIns="274320" rIns="274320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12130" name="Oval 34"/>
              <p:cNvSpPr>
                <a:spLocks noChangeArrowheads="1"/>
              </p:cNvSpPr>
              <p:nvPr/>
            </p:nvSpPr>
            <p:spPr bwMode="auto">
              <a:xfrm rot="4286940" flipH="1">
                <a:off x="887" y="2569"/>
                <a:ext cx="34" cy="10"/>
              </a:xfrm>
              <a:prstGeom prst="ellipse">
                <a:avLst/>
              </a:prstGeom>
              <a:solidFill>
                <a:schemeClr val="tx2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lIns="274320" rIns="274320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12131" name="Oval 35"/>
              <p:cNvSpPr>
                <a:spLocks noChangeArrowheads="1"/>
              </p:cNvSpPr>
              <p:nvPr/>
            </p:nvSpPr>
            <p:spPr bwMode="auto">
              <a:xfrm rot="4286940" flipH="1">
                <a:off x="896" y="2575"/>
                <a:ext cx="20" cy="4"/>
              </a:xfrm>
              <a:prstGeom prst="ellipse">
                <a:avLst/>
              </a:prstGeom>
              <a:solidFill>
                <a:schemeClr val="bg2"/>
              </a:solidFill>
              <a:ln w="12700" cap="sq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wrap="none" lIns="274320" rIns="274320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12132" name="Oval 36"/>
              <p:cNvSpPr>
                <a:spLocks noChangeArrowheads="1"/>
              </p:cNvSpPr>
              <p:nvPr/>
            </p:nvSpPr>
            <p:spPr bwMode="auto">
              <a:xfrm flipH="1">
                <a:off x="889" y="2617"/>
                <a:ext cx="41" cy="21"/>
              </a:xfrm>
              <a:prstGeom prst="ellipse">
                <a:avLst/>
              </a:prstGeom>
              <a:solidFill>
                <a:schemeClr val="bg1"/>
              </a:solidFill>
              <a:ln w="12700" cap="sq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lIns="274320" rIns="274320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 sz="2400" b="0">
                  <a:latin typeface="Arial Rounded MT Bold" pitchFamily="39" charset="0"/>
                </a:endParaRPr>
              </a:p>
            </p:txBody>
          </p:sp>
        </p:grpSp>
        <p:grpSp>
          <p:nvGrpSpPr>
            <p:cNvPr id="8" name="Group 37"/>
            <p:cNvGrpSpPr>
              <a:grpSpLocks/>
            </p:cNvGrpSpPr>
            <p:nvPr/>
          </p:nvGrpSpPr>
          <p:grpSpPr bwMode="auto">
            <a:xfrm>
              <a:off x="1872" y="2542"/>
              <a:ext cx="240" cy="626"/>
              <a:chOff x="768" y="2477"/>
              <a:chExt cx="240" cy="626"/>
            </a:xfrm>
          </p:grpSpPr>
          <p:grpSp>
            <p:nvGrpSpPr>
              <p:cNvPr id="9" name="Group 38"/>
              <p:cNvGrpSpPr>
                <a:grpSpLocks/>
              </p:cNvGrpSpPr>
              <p:nvPr/>
            </p:nvGrpSpPr>
            <p:grpSpPr bwMode="auto">
              <a:xfrm flipH="1">
                <a:off x="810" y="2532"/>
                <a:ext cx="198" cy="571"/>
                <a:chOff x="2308" y="1740"/>
                <a:chExt cx="957" cy="2343"/>
              </a:xfrm>
            </p:grpSpPr>
            <p:sp>
              <p:nvSpPr>
                <p:cNvPr id="1412135" name="Freeform 39"/>
                <p:cNvSpPr>
                  <a:spLocks/>
                </p:cNvSpPr>
                <p:nvPr/>
              </p:nvSpPr>
              <p:spPr bwMode="auto">
                <a:xfrm>
                  <a:off x="2673" y="1740"/>
                  <a:ext cx="432" cy="485"/>
                </a:xfrm>
                <a:custGeom>
                  <a:avLst/>
                  <a:gdLst/>
                  <a:ahLst/>
                  <a:cxnLst>
                    <a:cxn ang="0">
                      <a:pos x="123" y="206"/>
                    </a:cxn>
                    <a:cxn ang="0">
                      <a:pos x="159" y="53"/>
                    </a:cxn>
                    <a:cxn ang="0">
                      <a:pos x="248" y="0"/>
                    </a:cxn>
                    <a:cxn ang="0">
                      <a:pos x="335" y="0"/>
                    </a:cxn>
                    <a:cxn ang="0">
                      <a:pos x="388" y="53"/>
                    </a:cxn>
                    <a:cxn ang="0">
                      <a:pos x="432" y="215"/>
                    </a:cxn>
                    <a:cxn ang="0">
                      <a:pos x="415" y="349"/>
                    </a:cxn>
                    <a:cxn ang="0">
                      <a:pos x="379" y="458"/>
                    </a:cxn>
                    <a:cxn ang="0">
                      <a:pos x="309" y="485"/>
                    </a:cxn>
                    <a:cxn ang="0">
                      <a:pos x="221" y="475"/>
                    </a:cxn>
                    <a:cxn ang="0">
                      <a:pos x="132" y="368"/>
                    </a:cxn>
                    <a:cxn ang="0">
                      <a:pos x="123" y="288"/>
                    </a:cxn>
                    <a:cxn ang="0">
                      <a:pos x="0" y="242"/>
                    </a:cxn>
                    <a:cxn ang="0">
                      <a:pos x="0" y="189"/>
                    </a:cxn>
                    <a:cxn ang="0">
                      <a:pos x="123" y="206"/>
                    </a:cxn>
                  </a:cxnLst>
                  <a:rect l="0" t="0" r="r" b="b"/>
                  <a:pathLst>
                    <a:path w="432" h="485">
                      <a:moveTo>
                        <a:pt x="123" y="206"/>
                      </a:moveTo>
                      <a:lnTo>
                        <a:pt x="159" y="53"/>
                      </a:lnTo>
                      <a:lnTo>
                        <a:pt x="248" y="0"/>
                      </a:lnTo>
                      <a:lnTo>
                        <a:pt x="335" y="0"/>
                      </a:lnTo>
                      <a:lnTo>
                        <a:pt x="388" y="53"/>
                      </a:lnTo>
                      <a:lnTo>
                        <a:pt x="432" y="215"/>
                      </a:lnTo>
                      <a:lnTo>
                        <a:pt x="415" y="349"/>
                      </a:lnTo>
                      <a:lnTo>
                        <a:pt x="379" y="458"/>
                      </a:lnTo>
                      <a:lnTo>
                        <a:pt x="309" y="485"/>
                      </a:lnTo>
                      <a:lnTo>
                        <a:pt x="221" y="475"/>
                      </a:lnTo>
                      <a:lnTo>
                        <a:pt x="132" y="368"/>
                      </a:lnTo>
                      <a:lnTo>
                        <a:pt x="123" y="288"/>
                      </a:lnTo>
                      <a:lnTo>
                        <a:pt x="0" y="242"/>
                      </a:lnTo>
                      <a:lnTo>
                        <a:pt x="0" y="189"/>
                      </a:lnTo>
                      <a:lnTo>
                        <a:pt x="123" y="20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12136" name="Freeform 40"/>
                <p:cNvSpPr>
                  <a:spLocks/>
                </p:cNvSpPr>
                <p:nvPr/>
              </p:nvSpPr>
              <p:spPr bwMode="auto">
                <a:xfrm>
                  <a:off x="2573" y="2253"/>
                  <a:ext cx="500" cy="828"/>
                </a:xfrm>
                <a:custGeom>
                  <a:avLst/>
                  <a:gdLst/>
                  <a:ahLst/>
                  <a:cxnLst>
                    <a:cxn ang="0">
                      <a:pos x="41" y="173"/>
                    </a:cxn>
                    <a:cxn ang="0">
                      <a:pos x="163" y="35"/>
                    </a:cxn>
                    <a:cxn ang="0">
                      <a:pos x="232" y="0"/>
                    </a:cxn>
                    <a:cxn ang="0">
                      <a:pos x="366" y="5"/>
                    </a:cxn>
                    <a:cxn ang="0">
                      <a:pos x="488" y="57"/>
                    </a:cxn>
                    <a:cxn ang="0">
                      <a:pos x="500" y="126"/>
                    </a:cxn>
                    <a:cxn ang="0">
                      <a:pos x="483" y="207"/>
                    </a:cxn>
                    <a:cxn ang="0">
                      <a:pos x="396" y="281"/>
                    </a:cxn>
                    <a:cxn ang="0">
                      <a:pos x="349" y="414"/>
                    </a:cxn>
                    <a:cxn ang="0">
                      <a:pos x="349" y="552"/>
                    </a:cxn>
                    <a:cxn ang="0">
                      <a:pos x="384" y="637"/>
                    </a:cxn>
                    <a:cxn ang="0">
                      <a:pos x="448" y="695"/>
                    </a:cxn>
                    <a:cxn ang="0">
                      <a:pos x="448" y="765"/>
                    </a:cxn>
                    <a:cxn ang="0">
                      <a:pos x="419" y="800"/>
                    </a:cxn>
                    <a:cxn ang="0">
                      <a:pos x="384" y="816"/>
                    </a:cxn>
                    <a:cxn ang="0">
                      <a:pos x="268" y="828"/>
                    </a:cxn>
                    <a:cxn ang="0">
                      <a:pos x="163" y="747"/>
                    </a:cxn>
                    <a:cxn ang="0">
                      <a:pos x="53" y="574"/>
                    </a:cxn>
                    <a:cxn ang="0">
                      <a:pos x="0" y="368"/>
                    </a:cxn>
                    <a:cxn ang="0">
                      <a:pos x="140" y="436"/>
                    </a:cxn>
                    <a:cxn ang="0">
                      <a:pos x="192" y="436"/>
                    </a:cxn>
                    <a:cxn ang="0">
                      <a:pos x="227" y="396"/>
                    </a:cxn>
                    <a:cxn ang="0">
                      <a:pos x="251" y="316"/>
                    </a:cxn>
                    <a:cxn ang="0">
                      <a:pos x="209" y="293"/>
                    </a:cxn>
                    <a:cxn ang="0">
                      <a:pos x="53" y="293"/>
                    </a:cxn>
                    <a:cxn ang="0">
                      <a:pos x="18" y="293"/>
                    </a:cxn>
                    <a:cxn ang="0">
                      <a:pos x="41" y="173"/>
                    </a:cxn>
                  </a:cxnLst>
                  <a:rect l="0" t="0" r="r" b="b"/>
                  <a:pathLst>
                    <a:path w="500" h="828">
                      <a:moveTo>
                        <a:pt x="41" y="173"/>
                      </a:moveTo>
                      <a:lnTo>
                        <a:pt x="163" y="35"/>
                      </a:lnTo>
                      <a:lnTo>
                        <a:pt x="232" y="0"/>
                      </a:lnTo>
                      <a:lnTo>
                        <a:pt x="366" y="5"/>
                      </a:lnTo>
                      <a:lnTo>
                        <a:pt x="488" y="57"/>
                      </a:lnTo>
                      <a:lnTo>
                        <a:pt x="500" y="126"/>
                      </a:lnTo>
                      <a:lnTo>
                        <a:pt x="483" y="207"/>
                      </a:lnTo>
                      <a:lnTo>
                        <a:pt x="396" y="281"/>
                      </a:lnTo>
                      <a:lnTo>
                        <a:pt x="349" y="414"/>
                      </a:lnTo>
                      <a:lnTo>
                        <a:pt x="349" y="552"/>
                      </a:lnTo>
                      <a:lnTo>
                        <a:pt x="384" y="637"/>
                      </a:lnTo>
                      <a:lnTo>
                        <a:pt x="448" y="695"/>
                      </a:lnTo>
                      <a:lnTo>
                        <a:pt x="448" y="765"/>
                      </a:lnTo>
                      <a:lnTo>
                        <a:pt x="419" y="800"/>
                      </a:lnTo>
                      <a:lnTo>
                        <a:pt x="384" y="816"/>
                      </a:lnTo>
                      <a:lnTo>
                        <a:pt x="268" y="828"/>
                      </a:lnTo>
                      <a:lnTo>
                        <a:pt x="163" y="747"/>
                      </a:lnTo>
                      <a:lnTo>
                        <a:pt x="53" y="574"/>
                      </a:lnTo>
                      <a:lnTo>
                        <a:pt x="0" y="368"/>
                      </a:lnTo>
                      <a:lnTo>
                        <a:pt x="140" y="436"/>
                      </a:lnTo>
                      <a:lnTo>
                        <a:pt x="192" y="436"/>
                      </a:lnTo>
                      <a:lnTo>
                        <a:pt x="227" y="396"/>
                      </a:lnTo>
                      <a:lnTo>
                        <a:pt x="251" y="316"/>
                      </a:lnTo>
                      <a:lnTo>
                        <a:pt x="209" y="293"/>
                      </a:lnTo>
                      <a:lnTo>
                        <a:pt x="53" y="293"/>
                      </a:lnTo>
                      <a:lnTo>
                        <a:pt x="18" y="293"/>
                      </a:lnTo>
                      <a:lnTo>
                        <a:pt x="41" y="173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12137" name="Freeform 41"/>
                <p:cNvSpPr>
                  <a:spLocks/>
                </p:cNvSpPr>
                <p:nvPr/>
              </p:nvSpPr>
              <p:spPr bwMode="auto">
                <a:xfrm>
                  <a:off x="2950" y="2289"/>
                  <a:ext cx="265" cy="89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29" y="23"/>
                    </a:cxn>
                    <a:cxn ang="0">
                      <a:pos x="83" y="0"/>
                    </a:cxn>
                    <a:cxn ang="0">
                      <a:pos x="135" y="5"/>
                    </a:cxn>
                    <a:cxn ang="0">
                      <a:pos x="206" y="108"/>
                    </a:cxn>
                    <a:cxn ang="0">
                      <a:pos x="265" y="264"/>
                    </a:cxn>
                    <a:cxn ang="0">
                      <a:pos x="265" y="384"/>
                    </a:cxn>
                    <a:cxn ang="0">
                      <a:pos x="241" y="447"/>
                    </a:cxn>
                    <a:cxn ang="0">
                      <a:pos x="118" y="522"/>
                    </a:cxn>
                    <a:cxn ang="0">
                      <a:pos x="83" y="573"/>
                    </a:cxn>
                    <a:cxn ang="0">
                      <a:pos x="83" y="608"/>
                    </a:cxn>
                    <a:cxn ang="0">
                      <a:pos x="123" y="654"/>
                    </a:cxn>
                    <a:cxn ang="0">
                      <a:pos x="189" y="723"/>
                    </a:cxn>
                    <a:cxn ang="0">
                      <a:pos x="224" y="814"/>
                    </a:cxn>
                    <a:cxn ang="0">
                      <a:pos x="212" y="895"/>
                    </a:cxn>
                    <a:cxn ang="0">
                      <a:pos x="177" y="877"/>
                    </a:cxn>
                    <a:cxn ang="0">
                      <a:pos x="159" y="764"/>
                    </a:cxn>
                    <a:cxn ang="0">
                      <a:pos x="101" y="694"/>
                    </a:cxn>
                    <a:cxn ang="0">
                      <a:pos x="54" y="676"/>
                    </a:cxn>
                    <a:cxn ang="0">
                      <a:pos x="29" y="643"/>
                    </a:cxn>
                    <a:cxn ang="0">
                      <a:pos x="29" y="568"/>
                    </a:cxn>
                    <a:cxn ang="0">
                      <a:pos x="64" y="505"/>
                    </a:cxn>
                    <a:cxn ang="0">
                      <a:pos x="123" y="465"/>
                    </a:cxn>
                    <a:cxn ang="0">
                      <a:pos x="212" y="402"/>
                    </a:cxn>
                    <a:cxn ang="0">
                      <a:pos x="224" y="327"/>
                    </a:cxn>
                    <a:cxn ang="0">
                      <a:pos x="177" y="224"/>
                    </a:cxn>
                    <a:cxn ang="0">
                      <a:pos x="101" y="143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65" h="895">
                      <a:moveTo>
                        <a:pt x="0" y="75"/>
                      </a:moveTo>
                      <a:lnTo>
                        <a:pt x="29" y="23"/>
                      </a:lnTo>
                      <a:lnTo>
                        <a:pt x="83" y="0"/>
                      </a:lnTo>
                      <a:lnTo>
                        <a:pt x="135" y="5"/>
                      </a:lnTo>
                      <a:lnTo>
                        <a:pt x="206" y="108"/>
                      </a:lnTo>
                      <a:lnTo>
                        <a:pt x="265" y="264"/>
                      </a:lnTo>
                      <a:lnTo>
                        <a:pt x="265" y="384"/>
                      </a:lnTo>
                      <a:lnTo>
                        <a:pt x="241" y="447"/>
                      </a:lnTo>
                      <a:lnTo>
                        <a:pt x="118" y="522"/>
                      </a:lnTo>
                      <a:lnTo>
                        <a:pt x="83" y="573"/>
                      </a:lnTo>
                      <a:lnTo>
                        <a:pt x="83" y="608"/>
                      </a:lnTo>
                      <a:lnTo>
                        <a:pt x="123" y="654"/>
                      </a:lnTo>
                      <a:lnTo>
                        <a:pt x="189" y="723"/>
                      </a:lnTo>
                      <a:lnTo>
                        <a:pt x="224" y="814"/>
                      </a:lnTo>
                      <a:lnTo>
                        <a:pt x="212" y="895"/>
                      </a:lnTo>
                      <a:lnTo>
                        <a:pt x="177" y="877"/>
                      </a:lnTo>
                      <a:lnTo>
                        <a:pt x="159" y="764"/>
                      </a:lnTo>
                      <a:lnTo>
                        <a:pt x="101" y="694"/>
                      </a:lnTo>
                      <a:lnTo>
                        <a:pt x="54" y="676"/>
                      </a:lnTo>
                      <a:lnTo>
                        <a:pt x="29" y="643"/>
                      </a:lnTo>
                      <a:lnTo>
                        <a:pt x="29" y="568"/>
                      </a:lnTo>
                      <a:lnTo>
                        <a:pt x="64" y="505"/>
                      </a:lnTo>
                      <a:lnTo>
                        <a:pt x="123" y="465"/>
                      </a:lnTo>
                      <a:lnTo>
                        <a:pt x="212" y="402"/>
                      </a:lnTo>
                      <a:lnTo>
                        <a:pt x="224" y="327"/>
                      </a:lnTo>
                      <a:lnTo>
                        <a:pt x="177" y="224"/>
                      </a:lnTo>
                      <a:lnTo>
                        <a:pt x="101" y="143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12138" name="Freeform 42"/>
                <p:cNvSpPr>
                  <a:spLocks/>
                </p:cNvSpPr>
                <p:nvPr/>
              </p:nvSpPr>
              <p:spPr bwMode="auto">
                <a:xfrm>
                  <a:off x="2308" y="2238"/>
                  <a:ext cx="520" cy="435"/>
                </a:xfrm>
                <a:custGeom>
                  <a:avLst/>
                  <a:gdLst/>
                  <a:ahLst/>
                  <a:cxnLst>
                    <a:cxn ang="0">
                      <a:pos x="398" y="5"/>
                    </a:cxn>
                    <a:cxn ang="0">
                      <a:pos x="485" y="0"/>
                    </a:cxn>
                    <a:cxn ang="0">
                      <a:pos x="520" y="35"/>
                    </a:cxn>
                    <a:cxn ang="0">
                      <a:pos x="497" y="87"/>
                    </a:cxn>
                    <a:cxn ang="0">
                      <a:pos x="428" y="110"/>
                    </a:cxn>
                    <a:cxn ang="0">
                      <a:pos x="365" y="110"/>
                    </a:cxn>
                    <a:cxn ang="0">
                      <a:pos x="272" y="127"/>
                    </a:cxn>
                    <a:cxn ang="0">
                      <a:pos x="168" y="145"/>
                    </a:cxn>
                    <a:cxn ang="0">
                      <a:pos x="87" y="180"/>
                    </a:cxn>
                    <a:cxn ang="0">
                      <a:pos x="63" y="214"/>
                    </a:cxn>
                    <a:cxn ang="0">
                      <a:pos x="70" y="249"/>
                    </a:cxn>
                    <a:cxn ang="0">
                      <a:pos x="115" y="296"/>
                    </a:cxn>
                    <a:cxn ang="0">
                      <a:pos x="202" y="331"/>
                    </a:cxn>
                    <a:cxn ang="0">
                      <a:pos x="306" y="331"/>
                    </a:cxn>
                    <a:cxn ang="0">
                      <a:pos x="382" y="331"/>
                    </a:cxn>
                    <a:cxn ang="0">
                      <a:pos x="468" y="348"/>
                    </a:cxn>
                    <a:cxn ang="0">
                      <a:pos x="450" y="435"/>
                    </a:cxn>
                    <a:cxn ang="0">
                      <a:pos x="330" y="401"/>
                    </a:cxn>
                    <a:cxn ang="0">
                      <a:pos x="290" y="371"/>
                    </a:cxn>
                    <a:cxn ang="0">
                      <a:pos x="208" y="371"/>
                    </a:cxn>
                    <a:cxn ang="0">
                      <a:pos x="70" y="336"/>
                    </a:cxn>
                    <a:cxn ang="0">
                      <a:pos x="12" y="284"/>
                    </a:cxn>
                    <a:cxn ang="0">
                      <a:pos x="0" y="214"/>
                    </a:cxn>
                    <a:cxn ang="0">
                      <a:pos x="46" y="145"/>
                    </a:cxn>
                    <a:cxn ang="0">
                      <a:pos x="202" y="75"/>
                    </a:cxn>
                    <a:cxn ang="0">
                      <a:pos x="340" y="40"/>
                    </a:cxn>
                    <a:cxn ang="0">
                      <a:pos x="398" y="5"/>
                    </a:cxn>
                  </a:cxnLst>
                  <a:rect l="0" t="0" r="r" b="b"/>
                  <a:pathLst>
                    <a:path w="520" h="435">
                      <a:moveTo>
                        <a:pt x="398" y="5"/>
                      </a:moveTo>
                      <a:lnTo>
                        <a:pt x="485" y="0"/>
                      </a:lnTo>
                      <a:lnTo>
                        <a:pt x="520" y="35"/>
                      </a:lnTo>
                      <a:lnTo>
                        <a:pt x="497" y="87"/>
                      </a:lnTo>
                      <a:lnTo>
                        <a:pt x="428" y="110"/>
                      </a:lnTo>
                      <a:lnTo>
                        <a:pt x="365" y="110"/>
                      </a:lnTo>
                      <a:lnTo>
                        <a:pt x="272" y="127"/>
                      </a:lnTo>
                      <a:lnTo>
                        <a:pt x="168" y="145"/>
                      </a:lnTo>
                      <a:lnTo>
                        <a:pt x="87" y="180"/>
                      </a:lnTo>
                      <a:lnTo>
                        <a:pt x="63" y="214"/>
                      </a:lnTo>
                      <a:lnTo>
                        <a:pt x="70" y="249"/>
                      </a:lnTo>
                      <a:lnTo>
                        <a:pt x="115" y="296"/>
                      </a:lnTo>
                      <a:lnTo>
                        <a:pt x="202" y="331"/>
                      </a:lnTo>
                      <a:lnTo>
                        <a:pt x="306" y="331"/>
                      </a:lnTo>
                      <a:lnTo>
                        <a:pt x="382" y="331"/>
                      </a:lnTo>
                      <a:lnTo>
                        <a:pt x="468" y="348"/>
                      </a:lnTo>
                      <a:lnTo>
                        <a:pt x="450" y="435"/>
                      </a:lnTo>
                      <a:lnTo>
                        <a:pt x="330" y="401"/>
                      </a:lnTo>
                      <a:lnTo>
                        <a:pt x="290" y="371"/>
                      </a:lnTo>
                      <a:lnTo>
                        <a:pt x="208" y="371"/>
                      </a:lnTo>
                      <a:lnTo>
                        <a:pt x="70" y="336"/>
                      </a:lnTo>
                      <a:lnTo>
                        <a:pt x="12" y="284"/>
                      </a:lnTo>
                      <a:lnTo>
                        <a:pt x="0" y="214"/>
                      </a:lnTo>
                      <a:lnTo>
                        <a:pt x="46" y="145"/>
                      </a:lnTo>
                      <a:lnTo>
                        <a:pt x="202" y="75"/>
                      </a:lnTo>
                      <a:lnTo>
                        <a:pt x="340" y="40"/>
                      </a:lnTo>
                      <a:lnTo>
                        <a:pt x="398" y="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12139" name="Freeform 43"/>
                <p:cNvSpPr>
                  <a:spLocks/>
                </p:cNvSpPr>
                <p:nvPr/>
              </p:nvSpPr>
              <p:spPr bwMode="auto">
                <a:xfrm>
                  <a:off x="2882" y="2923"/>
                  <a:ext cx="383" cy="116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99" y="17"/>
                    </a:cxn>
                    <a:cxn ang="0">
                      <a:pos x="151" y="103"/>
                    </a:cxn>
                    <a:cxn ang="0">
                      <a:pos x="203" y="257"/>
                    </a:cxn>
                    <a:cxn ang="0">
                      <a:pos x="226" y="451"/>
                    </a:cxn>
                    <a:cxn ang="0">
                      <a:pos x="226" y="560"/>
                    </a:cxn>
                    <a:cxn ang="0">
                      <a:pos x="191" y="696"/>
                    </a:cxn>
                    <a:cxn ang="0">
                      <a:pos x="134" y="885"/>
                    </a:cxn>
                    <a:cxn ang="0">
                      <a:pos x="122" y="937"/>
                    </a:cxn>
                    <a:cxn ang="0">
                      <a:pos x="139" y="965"/>
                    </a:cxn>
                    <a:cxn ang="0">
                      <a:pos x="261" y="1006"/>
                    </a:cxn>
                    <a:cxn ang="0">
                      <a:pos x="383" y="1086"/>
                    </a:cxn>
                    <a:cxn ang="0">
                      <a:pos x="378" y="1119"/>
                    </a:cxn>
                    <a:cxn ang="0">
                      <a:pos x="290" y="1160"/>
                    </a:cxn>
                    <a:cxn ang="0">
                      <a:pos x="256" y="1142"/>
                    </a:cxn>
                    <a:cxn ang="0">
                      <a:pos x="191" y="1057"/>
                    </a:cxn>
                    <a:cxn ang="0">
                      <a:pos x="116" y="1016"/>
                    </a:cxn>
                    <a:cxn ang="0">
                      <a:pos x="34" y="988"/>
                    </a:cxn>
                    <a:cxn ang="0">
                      <a:pos x="29" y="948"/>
                    </a:cxn>
                    <a:cxn ang="0">
                      <a:pos x="52" y="868"/>
                    </a:cxn>
                    <a:cxn ang="0">
                      <a:pos x="116" y="743"/>
                    </a:cxn>
                    <a:cxn ang="0">
                      <a:pos x="156" y="594"/>
                    </a:cxn>
                    <a:cxn ang="0">
                      <a:pos x="156" y="423"/>
                    </a:cxn>
                    <a:cxn ang="0">
                      <a:pos x="122" y="274"/>
                    </a:cxn>
                    <a:cxn ang="0">
                      <a:pos x="47" y="136"/>
                    </a:cxn>
                    <a:cxn ang="0">
                      <a:pos x="12" y="6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83" h="1160">
                      <a:moveTo>
                        <a:pt x="0" y="0"/>
                      </a:moveTo>
                      <a:lnTo>
                        <a:pt x="99" y="17"/>
                      </a:lnTo>
                      <a:lnTo>
                        <a:pt x="151" y="103"/>
                      </a:lnTo>
                      <a:lnTo>
                        <a:pt x="203" y="257"/>
                      </a:lnTo>
                      <a:lnTo>
                        <a:pt x="226" y="451"/>
                      </a:lnTo>
                      <a:lnTo>
                        <a:pt x="226" y="560"/>
                      </a:lnTo>
                      <a:lnTo>
                        <a:pt x="191" y="696"/>
                      </a:lnTo>
                      <a:lnTo>
                        <a:pt x="134" y="885"/>
                      </a:lnTo>
                      <a:lnTo>
                        <a:pt x="122" y="937"/>
                      </a:lnTo>
                      <a:lnTo>
                        <a:pt x="139" y="965"/>
                      </a:lnTo>
                      <a:lnTo>
                        <a:pt x="261" y="1006"/>
                      </a:lnTo>
                      <a:lnTo>
                        <a:pt x="383" y="1086"/>
                      </a:lnTo>
                      <a:lnTo>
                        <a:pt x="378" y="1119"/>
                      </a:lnTo>
                      <a:lnTo>
                        <a:pt x="290" y="1160"/>
                      </a:lnTo>
                      <a:lnTo>
                        <a:pt x="256" y="1142"/>
                      </a:lnTo>
                      <a:lnTo>
                        <a:pt x="191" y="1057"/>
                      </a:lnTo>
                      <a:lnTo>
                        <a:pt x="116" y="1016"/>
                      </a:lnTo>
                      <a:lnTo>
                        <a:pt x="34" y="988"/>
                      </a:lnTo>
                      <a:lnTo>
                        <a:pt x="29" y="948"/>
                      </a:lnTo>
                      <a:lnTo>
                        <a:pt x="52" y="868"/>
                      </a:lnTo>
                      <a:lnTo>
                        <a:pt x="116" y="743"/>
                      </a:lnTo>
                      <a:lnTo>
                        <a:pt x="156" y="594"/>
                      </a:lnTo>
                      <a:lnTo>
                        <a:pt x="156" y="423"/>
                      </a:lnTo>
                      <a:lnTo>
                        <a:pt x="122" y="274"/>
                      </a:lnTo>
                      <a:lnTo>
                        <a:pt x="47" y="136"/>
                      </a:lnTo>
                      <a:lnTo>
                        <a:pt x="12" y="6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12140" name="Freeform 44"/>
                <p:cNvSpPr>
                  <a:spLocks/>
                </p:cNvSpPr>
                <p:nvPr/>
              </p:nvSpPr>
              <p:spPr bwMode="auto">
                <a:xfrm>
                  <a:off x="2443" y="2919"/>
                  <a:ext cx="461" cy="1027"/>
                </a:xfrm>
                <a:custGeom>
                  <a:avLst/>
                  <a:gdLst/>
                  <a:ahLst/>
                  <a:cxnLst>
                    <a:cxn ang="0">
                      <a:pos x="421" y="0"/>
                    </a:cxn>
                    <a:cxn ang="0">
                      <a:pos x="449" y="22"/>
                    </a:cxn>
                    <a:cxn ang="0">
                      <a:pos x="461" y="91"/>
                    </a:cxn>
                    <a:cxn ang="0">
                      <a:pos x="439" y="159"/>
                    </a:cxn>
                    <a:cxn ang="0">
                      <a:pos x="380" y="245"/>
                    </a:cxn>
                    <a:cxn ang="0">
                      <a:pos x="315" y="348"/>
                    </a:cxn>
                    <a:cxn ang="0">
                      <a:pos x="293" y="462"/>
                    </a:cxn>
                    <a:cxn ang="0">
                      <a:pos x="310" y="645"/>
                    </a:cxn>
                    <a:cxn ang="0">
                      <a:pos x="350" y="868"/>
                    </a:cxn>
                    <a:cxn ang="0">
                      <a:pos x="380" y="959"/>
                    </a:cxn>
                    <a:cxn ang="0">
                      <a:pos x="368" y="987"/>
                    </a:cxn>
                    <a:cxn ang="0">
                      <a:pos x="298" y="992"/>
                    </a:cxn>
                    <a:cxn ang="0">
                      <a:pos x="211" y="969"/>
                    </a:cxn>
                    <a:cxn ang="0">
                      <a:pos x="134" y="1004"/>
                    </a:cxn>
                    <a:cxn ang="0">
                      <a:pos x="87" y="1027"/>
                    </a:cxn>
                    <a:cxn ang="0">
                      <a:pos x="53" y="1022"/>
                    </a:cxn>
                    <a:cxn ang="0">
                      <a:pos x="0" y="959"/>
                    </a:cxn>
                    <a:cxn ang="0">
                      <a:pos x="53" y="936"/>
                    </a:cxn>
                    <a:cxn ang="0">
                      <a:pos x="187" y="908"/>
                    </a:cxn>
                    <a:cxn ang="0">
                      <a:pos x="263" y="936"/>
                    </a:cxn>
                    <a:cxn ang="0">
                      <a:pos x="315" y="936"/>
                    </a:cxn>
                    <a:cxn ang="0">
                      <a:pos x="310" y="890"/>
                    </a:cxn>
                    <a:cxn ang="0">
                      <a:pos x="258" y="616"/>
                    </a:cxn>
                    <a:cxn ang="0">
                      <a:pos x="222" y="456"/>
                    </a:cxn>
                    <a:cxn ang="0">
                      <a:pos x="228" y="376"/>
                    </a:cxn>
                    <a:cxn ang="0">
                      <a:pos x="280" y="227"/>
                    </a:cxn>
                    <a:cxn ang="0">
                      <a:pos x="333" y="91"/>
                    </a:cxn>
                    <a:cxn ang="0">
                      <a:pos x="421" y="0"/>
                    </a:cxn>
                  </a:cxnLst>
                  <a:rect l="0" t="0" r="r" b="b"/>
                  <a:pathLst>
                    <a:path w="461" h="1027">
                      <a:moveTo>
                        <a:pt x="421" y="0"/>
                      </a:moveTo>
                      <a:lnTo>
                        <a:pt x="449" y="22"/>
                      </a:lnTo>
                      <a:lnTo>
                        <a:pt x="461" y="91"/>
                      </a:lnTo>
                      <a:lnTo>
                        <a:pt x="439" y="159"/>
                      </a:lnTo>
                      <a:lnTo>
                        <a:pt x="380" y="245"/>
                      </a:lnTo>
                      <a:lnTo>
                        <a:pt x="315" y="348"/>
                      </a:lnTo>
                      <a:lnTo>
                        <a:pt x="293" y="462"/>
                      </a:lnTo>
                      <a:lnTo>
                        <a:pt x="310" y="645"/>
                      </a:lnTo>
                      <a:lnTo>
                        <a:pt x="350" y="868"/>
                      </a:lnTo>
                      <a:lnTo>
                        <a:pt x="380" y="959"/>
                      </a:lnTo>
                      <a:lnTo>
                        <a:pt x="368" y="987"/>
                      </a:lnTo>
                      <a:lnTo>
                        <a:pt x="298" y="992"/>
                      </a:lnTo>
                      <a:lnTo>
                        <a:pt x="211" y="969"/>
                      </a:lnTo>
                      <a:lnTo>
                        <a:pt x="134" y="1004"/>
                      </a:lnTo>
                      <a:lnTo>
                        <a:pt x="87" y="1027"/>
                      </a:lnTo>
                      <a:lnTo>
                        <a:pt x="53" y="1022"/>
                      </a:lnTo>
                      <a:lnTo>
                        <a:pt x="0" y="959"/>
                      </a:lnTo>
                      <a:lnTo>
                        <a:pt x="53" y="936"/>
                      </a:lnTo>
                      <a:lnTo>
                        <a:pt x="187" y="908"/>
                      </a:lnTo>
                      <a:lnTo>
                        <a:pt x="263" y="936"/>
                      </a:lnTo>
                      <a:lnTo>
                        <a:pt x="315" y="936"/>
                      </a:lnTo>
                      <a:lnTo>
                        <a:pt x="310" y="890"/>
                      </a:lnTo>
                      <a:lnTo>
                        <a:pt x="258" y="616"/>
                      </a:lnTo>
                      <a:lnTo>
                        <a:pt x="222" y="456"/>
                      </a:lnTo>
                      <a:lnTo>
                        <a:pt x="228" y="376"/>
                      </a:lnTo>
                      <a:lnTo>
                        <a:pt x="280" y="227"/>
                      </a:lnTo>
                      <a:lnTo>
                        <a:pt x="333" y="91"/>
                      </a:lnTo>
                      <a:lnTo>
                        <a:pt x="42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412141" name="Freeform 45"/>
              <p:cNvSpPr>
                <a:spLocks/>
              </p:cNvSpPr>
              <p:nvPr/>
            </p:nvSpPr>
            <p:spPr bwMode="auto">
              <a:xfrm flipH="1">
                <a:off x="772" y="2484"/>
                <a:ext cx="170" cy="137"/>
              </a:xfrm>
              <a:custGeom>
                <a:avLst/>
                <a:gdLst/>
                <a:ahLst/>
                <a:cxnLst>
                  <a:cxn ang="0">
                    <a:pos x="0" y="139"/>
                  </a:cxn>
                  <a:cxn ang="0">
                    <a:pos x="108" y="18"/>
                  </a:cxn>
                  <a:cxn ang="0">
                    <a:pos x="160" y="75"/>
                  </a:cxn>
                  <a:cxn ang="0">
                    <a:pos x="213" y="110"/>
                  </a:cxn>
                  <a:cxn ang="0">
                    <a:pos x="269" y="110"/>
                  </a:cxn>
                  <a:cxn ang="0">
                    <a:pos x="327" y="52"/>
                  </a:cxn>
                  <a:cxn ang="0">
                    <a:pos x="396" y="5"/>
                  </a:cxn>
                  <a:cxn ang="0">
                    <a:pos x="477" y="0"/>
                  </a:cxn>
                  <a:cxn ang="0">
                    <a:pos x="563" y="35"/>
                  </a:cxn>
                  <a:cxn ang="0">
                    <a:pos x="620" y="87"/>
                  </a:cxn>
                  <a:cxn ang="0">
                    <a:pos x="648" y="157"/>
                  </a:cxn>
                  <a:cxn ang="0">
                    <a:pos x="654" y="249"/>
                  </a:cxn>
                  <a:cxn ang="0">
                    <a:pos x="671" y="331"/>
                  </a:cxn>
                  <a:cxn ang="0">
                    <a:pos x="718" y="371"/>
                  </a:cxn>
                  <a:cxn ang="0">
                    <a:pos x="774" y="389"/>
                  </a:cxn>
                  <a:cxn ang="0">
                    <a:pos x="827" y="401"/>
                  </a:cxn>
                  <a:cxn ang="0">
                    <a:pos x="786" y="563"/>
                  </a:cxn>
                  <a:cxn ang="0">
                    <a:pos x="654" y="540"/>
                  </a:cxn>
                  <a:cxn ang="0">
                    <a:pos x="517" y="493"/>
                  </a:cxn>
                  <a:cxn ang="0">
                    <a:pos x="407" y="441"/>
                  </a:cxn>
                  <a:cxn ang="0">
                    <a:pos x="286" y="389"/>
                  </a:cxn>
                  <a:cxn ang="0">
                    <a:pos x="160" y="331"/>
                  </a:cxn>
                  <a:cxn ang="0">
                    <a:pos x="57" y="209"/>
                  </a:cxn>
                  <a:cxn ang="0">
                    <a:pos x="0" y="139"/>
                  </a:cxn>
                </a:cxnLst>
                <a:rect l="0" t="0" r="r" b="b"/>
                <a:pathLst>
                  <a:path w="827" h="563">
                    <a:moveTo>
                      <a:pt x="0" y="139"/>
                    </a:moveTo>
                    <a:lnTo>
                      <a:pt x="108" y="18"/>
                    </a:lnTo>
                    <a:lnTo>
                      <a:pt x="160" y="75"/>
                    </a:lnTo>
                    <a:lnTo>
                      <a:pt x="213" y="110"/>
                    </a:lnTo>
                    <a:lnTo>
                      <a:pt x="269" y="110"/>
                    </a:lnTo>
                    <a:lnTo>
                      <a:pt x="327" y="52"/>
                    </a:lnTo>
                    <a:lnTo>
                      <a:pt x="396" y="5"/>
                    </a:lnTo>
                    <a:lnTo>
                      <a:pt x="477" y="0"/>
                    </a:lnTo>
                    <a:lnTo>
                      <a:pt x="563" y="35"/>
                    </a:lnTo>
                    <a:lnTo>
                      <a:pt x="620" y="87"/>
                    </a:lnTo>
                    <a:lnTo>
                      <a:pt x="648" y="157"/>
                    </a:lnTo>
                    <a:lnTo>
                      <a:pt x="654" y="249"/>
                    </a:lnTo>
                    <a:lnTo>
                      <a:pt x="671" y="331"/>
                    </a:lnTo>
                    <a:lnTo>
                      <a:pt x="718" y="371"/>
                    </a:lnTo>
                    <a:lnTo>
                      <a:pt x="774" y="389"/>
                    </a:lnTo>
                    <a:lnTo>
                      <a:pt x="827" y="401"/>
                    </a:lnTo>
                    <a:lnTo>
                      <a:pt x="786" y="563"/>
                    </a:lnTo>
                    <a:lnTo>
                      <a:pt x="654" y="540"/>
                    </a:lnTo>
                    <a:lnTo>
                      <a:pt x="517" y="493"/>
                    </a:lnTo>
                    <a:lnTo>
                      <a:pt x="407" y="441"/>
                    </a:lnTo>
                    <a:lnTo>
                      <a:pt x="286" y="389"/>
                    </a:lnTo>
                    <a:lnTo>
                      <a:pt x="160" y="331"/>
                    </a:lnTo>
                    <a:lnTo>
                      <a:pt x="57" y="209"/>
                    </a:lnTo>
                    <a:lnTo>
                      <a:pt x="0" y="139"/>
                    </a:lnTo>
                    <a:close/>
                  </a:path>
                </a:pathLst>
              </a:custGeom>
              <a:solidFill>
                <a:srgbClr val="063DE8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2142" name="Freeform 46"/>
              <p:cNvSpPr>
                <a:spLocks/>
              </p:cNvSpPr>
              <p:nvPr/>
            </p:nvSpPr>
            <p:spPr bwMode="auto">
              <a:xfrm flipH="1">
                <a:off x="768" y="2477"/>
                <a:ext cx="177" cy="148"/>
              </a:xfrm>
              <a:custGeom>
                <a:avLst/>
                <a:gdLst/>
                <a:ahLst/>
                <a:cxnLst>
                  <a:cxn ang="0">
                    <a:pos x="75" y="266"/>
                  </a:cxn>
                  <a:cxn ang="0">
                    <a:pos x="172" y="363"/>
                  </a:cxn>
                  <a:cxn ang="0">
                    <a:pos x="304" y="428"/>
                  </a:cxn>
                  <a:cxn ang="0">
                    <a:pos x="489" y="513"/>
                  </a:cxn>
                  <a:cxn ang="0">
                    <a:pos x="615" y="566"/>
                  </a:cxn>
                  <a:cxn ang="0">
                    <a:pos x="816" y="606"/>
                  </a:cxn>
                  <a:cxn ang="0">
                    <a:pos x="856" y="393"/>
                  </a:cxn>
                  <a:cxn ang="0">
                    <a:pos x="804" y="393"/>
                  </a:cxn>
                  <a:cxn ang="0">
                    <a:pos x="753" y="363"/>
                  </a:cxn>
                  <a:cxn ang="0">
                    <a:pos x="695" y="323"/>
                  </a:cxn>
                  <a:cxn ang="0">
                    <a:pos x="695" y="243"/>
                  </a:cxn>
                  <a:cxn ang="0">
                    <a:pos x="660" y="116"/>
                  </a:cxn>
                  <a:cxn ang="0">
                    <a:pos x="597" y="46"/>
                  </a:cxn>
                  <a:cxn ang="0">
                    <a:pos x="505" y="0"/>
                  </a:cxn>
                  <a:cxn ang="0">
                    <a:pos x="391" y="12"/>
                  </a:cxn>
                  <a:cxn ang="0">
                    <a:pos x="321" y="53"/>
                  </a:cxn>
                  <a:cxn ang="0">
                    <a:pos x="286" y="98"/>
                  </a:cxn>
                  <a:cxn ang="0">
                    <a:pos x="253" y="121"/>
                  </a:cxn>
                  <a:cxn ang="0">
                    <a:pos x="218" y="116"/>
                  </a:cxn>
                  <a:cxn ang="0">
                    <a:pos x="166" y="63"/>
                  </a:cxn>
                  <a:cxn ang="0">
                    <a:pos x="132" y="0"/>
                  </a:cxn>
                  <a:cxn ang="0">
                    <a:pos x="103" y="30"/>
                  </a:cxn>
                  <a:cxn ang="0">
                    <a:pos x="0" y="150"/>
                  </a:cxn>
                  <a:cxn ang="0">
                    <a:pos x="5" y="178"/>
                  </a:cxn>
                  <a:cxn ang="0">
                    <a:pos x="17" y="191"/>
                  </a:cxn>
                  <a:cxn ang="0">
                    <a:pos x="120" y="81"/>
                  </a:cxn>
                  <a:cxn ang="0">
                    <a:pos x="172" y="133"/>
                  </a:cxn>
                  <a:cxn ang="0">
                    <a:pos x="206" y="168"/>
                  </a:cxn>
                  <a:cxn ang="0">
                    <a:pos x="253" y="168"/>
                  </a:cxn>
                  <a:cxn ang="0">
                    <a:pos x="286" y="156"/>
                  </a:cxn>
                  <a:cxn ang="0">
                    <a:pos x="339" y="116"/>
                  </a:cxn>
                  <a:cxn ang="0">
                    <a:pos x="367" y="70"/>
                  </a:cxn>
                  <a:cxn ang="0">
                    <a:pos x="442" y="46"/>
                  </a:cxn>
                  <a:cxn ang="0">
                    <a:pos x="505" y="53"/>
                  </a:cxn>
                  <a:cxn ang="0">
                    <a:pos x="562" y="87"/>
                  </a:cxn>
                  <a:cxn ang="0">
                    <a:pos x="615" y="138"/>
                  </a:cxn>
                  <a:cxn ang="0">
                    <a:pos x="643" y="203"/>
                  </a:cxn>
                  <a:cxn ang="0">
                    <a:pos x="643" y="260"/>
                  </a:cxn>
                  <a:cxn ang="0">
                    <a:pos x="643" y="323"/>
                  </a:cxn>
                  <a:cxn ang="0">
                    <a:pos x="666" y="375"/>
                  </a:cxn>
                  <a:cxn ang="0">
                    <a:pos x="730" y="410"/>
                  </a:cxn>
                  <a:cxn ang="0">
                    <a:pos x="804" y="444"/>
                  </a:cxn>
                  <a:cxn ang="0">
                    <a:pos x="770" y="554"/>
                  </a:cxn>
                  <a:cxn ang="0">
                    <a:pos x="580" y="503"/>
                  </a:cxn>
                  <a:cxn ang="0">
                    <a:pos x="454" y="450"/>
                  </a:cxn>
                  <a:cxn ang="0">
                    <a:pos x="339" y="416"/>
                  </a:cxn>
                  <a:cxn ang="0">
                    <a:pos x="241" y="363"/>
                  </a:cxn>
                  <a:cxn ang="0">
                    <a:pos x="120" y="266"/>
                  </a:cxn>
                  <a:cxn ang="0">
                    <a:pos x="34" y="173"/>
                  </a:cxn>
                  <a:cxn ang="0">
                    <a:pos x="22" y="185"/>
                  </a:cxn>
                  <a:cxn ang="0">
                    <a:pos x="75" y="266"/>
                  </a:cxn>
                </a:cxnLst>
                <a:rect l="0" t="0" r="r" b="b"/>
                <a:pathLst>
                  <a:path w="856" h="606">
                    <a:moveTo>
                      <a:pt x="75" y="266"/>
                    </a:moveTo>
                    <a:lnTo>
                      <a:pt x="172" y="363"/>
                    </a:lnTo>
                    <a:lnTo>
                      <a:pt x="304" y="428"/>
                    </a:lnTo>
                    <a:lnTo>
                      <a:pt x="489" y="513"/>
                    </a:lnTo>
                    <a:lnTo>
                      <a:pt x="615" y="566"/>
                    </a:lnTo>
                    <a:lnTo>
                      <a:pt x="816" y="606"/>
                    </a:lnTo>
                    <a:lnTo>
                      <a:pt x="856" y="393"/>
                    </a:lnTo>
                    <a:lnTo>
                      <a:pt x="804" y="393"/>
                    </a:lnTo>
                    <a:lnTo>
                      <a:pt x="753" y="363"/>
                    </a:lnTo>
                    <a:lnTo>
                      <a:pt x="695" y="323"/>
                    </a:lnTo>
                    <a:lnTo>
                      <a:pt x="695" y="243"/>
                    </a:lnTo>
                    <a:lnTo>
                      <a:pt x="660" y="116"/>
                    </a:lnTo>
                    <a:lnTo>
                      <a:pt x="597" y="46"/>
                    </a:lnTo>
                    <a:lnTo>
                      <a:pt x="505" y="0"/>
                    </a:lnTo>
                    <a:lnTo>
                      <a:pt x="391" y="12"/>
                    </a:lnTo>
                    <a:lnTo>
                      <a:pt x="321" y="53"/>
                    </a:lnTo>
                    <a:lnTo>
                      <a:pt x="286" y="98"/>
                    </a:lnTo>
                    <a:lnTo>
                      <a:pt x="253" y="121"/>
                    </a:lnTo>
                    <a:lnTo>
                      <a:pt x="218" y="116"/>
                    </a:lnTo>
                    <a:lnTo>
                      <a:pt x="166" y="63"/>
                    </a:lnTo>
                    <a:lnTo>
                      <a:pt x="132" y="0"/>
                    </a:lnTo>
                    <a:lnTo>
                      <a:pt x="103" y="30"/>
                    </a:lnTo>
                    <a:lnTo>
                      <a:pt x="0" y="150"/>
                    </a:lnTo>
                    <a:lnTo>
                      <a:pt x="5" y="178"/>
                    </a:lnTo>
                    <a:lnTo>
                      <a:pt x="17" y="191"/>
                    </a:lnTo>
                    <a:lnTo>
                      <a:pt x="120" y="81"/>
                    </a:lnTo>
                    <a:lnTo>
                      <a:pt x="172" y="133"/>
                    </a:lnTo>
                    <a:lnTo>
                      <a:pt x="206" y="168"/>
                    </a:lnTo>
                    <a:lnTo>
                      <a:pt x="253" y="168"/>
                    </a:lnTo>
                    <a:lnTo>
                      <a:pt x="286" y="156"/>
                    </a:lnTo>
                    <a:lnTo>
                      <a:pt x="339" y="116"/>
                    </a:lnTo>
                    <a:lnTo>
                      <a:pt x="367" y="70"/>
                    </a:lnTo>
                    <a:lnTo>
                      <a:pt x="442" y="46"/>
                    </a:lnTo>
                    <a:lnTo>
                      <a:pt x="505" y="53"/>
                    </a:lnTo>
                    <a:lnTo>
                      <a:pt x="562" y="87"/>
                    </a:lnTo>
                    <a:lnTo>
                      <a:pt x="615" y="138"/>
                    </a:lnTo>
                    <a:lnTo>
                      <a:pt x="643" y="203"/>
                    </a:lnTo>
                    <a:lnTo>
                      <a:pt x="643" y="260"/>
                    </a:lnTo>
                    <a:lnTo>
                      <a:pt x="643" y="323"/>
                    </a:lnTo>
                    <a:lnTo>
                      <a:pt x="666" y="375"/>
                    </a:lnTo>
                    <a:lnTo>
                      <a:pt x="730" y="410"/>
                    </a:lnTo>
                    <a:lnTo>
                      <a:pt x="804" y="444"/>
                    </a:lnTo>
                    <a:lnTo>
                      <a:pt x="770" y="554"/>
                    </a:lnTo>
                    <a:lnTo>
                      <a:pt x="580" y="503"/>
                    </a:lnTo>
                    <a:lnTo>
                      <a:pt x="454" y="450"/>
                    </a:lnTo>
                    <a:lnTo>
                      <a:pt x="339" y="416"/>
                    </a:lnTo>
                    <a:lnTo>
                      <a:pt x="241" y="363"/>
                    </a:lnTo>
                    <a:lnTo>
                      <a:pt x="120" y="266"/>
                    </a:lnTo>
                    <a:lnTo>
                      <a:pt x="34" y="173"/>
                    </a:lnTo>
                    <a:lnTo>
                      <a:pt x="22" y="185"/>
                    </a:lnTo>
                    <a:lnTo>
                      <a:pt x="75" y="26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2143" name="Oval 47"/>
              <p:cNvSpPr>
                <a:spLocks noChangeArrowheads="1"/>
              </p:cNvSpPr>
              <p:nvPr/>
            </p:nvSpPr>
            <p:spPr bwMode="auto">
              <a:xfrm rot="4286940" flipH="1">
                <a:off x="877" y="2568"/>
                <a:ext cx="34" cy="11"/>
              </a:xfrm>
              <a:prstGeom prst="ellipse">
                <a:avLst/>
              </a:prstGeom>
              <a:solidFill>
                <a:schemeClr val="tx2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lIns="274320" rIns="274320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12144" name="Oval 48"/>
              <p:cNvSpPr>
                <a:spLocks noChangeArrowheads="1"/>
              </p:cNvSpPr>
              <p:nvPr/>
            </p:nvSpPr>
            <p:spPr bwMode="auto">
              <a:xfrm rot="4286940" flipH="1">
                <a:off x="886" y="2575"/>
                <a:ext cx="20" cy="4"/>
              </a:xfrm>
              <a:prstGeom prst="ellipse">
                <a:avLst/>
              </a:prstGeom>
              <a:solidFill>
                <a:schemeClr val="bg2"/>
              </a:solidFill>
              <a:ln w="12700" cap="sq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wrap="none" lIns="274320" rIns="274320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12145" name="Oval 49"/>
              <p:cNvSpPr>
                <a:spLocks noChangeArrowheads="1"/>
              </p:cNvSpPr>
              <p:nvPr/>
            </p:nvSpPr>
            <p:spPr bwMode="auto">
              <a:xfrm rot="4286940" flipH="1">
                <a:off x="887" y="2569"/>
                <a:ext cx="34" cy="10"/>
              </a:xfrm>
              <a:prstGeom prst="ellipse">
                <a:avLst/>
              </a:prstGeom>
              <a:solidFill>
                <a:schemeClr val="tx2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lIns="274320" rIns="274320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12146" name="Oval 50"/>
              <p:cNvSpPr>
                <a:spLocks noChangeArrowheads="1"/>
              </p:cNvSpPr>
              <p:nvPr/>
            </p:nvSpPr>
            <p:spPr bwMode="auto">
              <a:xfrm rot="4286940" flipH="1">
                <a:off x="896" y="2575"/>
                <a:ext cx="20" cy="4"/>
              </a:xfrm>
              <a:prstGeom prst="ellipse">
                <a:avLst/>
              </a:prstGeom>
              <a:solidFill>
                <a:schemeClr val="bg2"/>
              </a:solidFill>
              <a:ln w="12700" cap="sq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wrap="none" lIns="274320" rIns="274320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12147" name="Oval 51"/>
              <p:cNvSpPr>
                <a:spLocks noChangeArrowheads="1"/>
              </p:cNvSpPr>
              <p:nvPr/>
            </p:nvSpPr>
            <p:spPr bwMode="auto">
              <a:xfrm flipH="1">
                <a:off x="889" y="2617"/>
                <a:ext cx="41" cy="21"/>
              </a:xfrm>
              <a:prstGeom prst="ellipse">
                <a:avLst/>
              </a:prstGeom>
              <a:solidFill>
                <a:schemeClr val="bg1"/>
              </a:solidFill>
              <a:ln w="12700" cap="sq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lIns="274320" rIns="274320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 sz="2400" b="0">
                  <a:latin typeface="Arial Rounded MT Bold" pitchFamily="39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2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12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12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2110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4162" name="Picture 18" descr="capture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45806" y="2789371"/>
            <a:ext cx="4310063" cy="2801937"/>
          </a:xfrm>
          <a:prstGeom prst="rect">
            <a:avLst/>
          </a:prstGeom>
          <a:noFill/>
        </p:spPr>
      </p:pic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4617206" y="2786196"/>
            <a:ext cx="4419600" cy="2743200"/>
            <a:chOff x="48" y="2477"/>
            <a:chExt cx="2784" cy="1728"/>
          </a:xfrm>
        </p:grpSpPr>
        <p:sp>
          <p:nvSpPr>
            <p:cNvPr id="1414172" name="Freeform 28"/>
            <p:cNvSpPr>
              <a:spLocks/>
            </p:cNvSpPr>
            <p:nvPr/>
          </p:nvSpPr>
          <p:spPr bwMode="auto">
            <a:xfrm>
              <a:off x="48" y="2861"/>
              <a:ext cx="1680" cy="1344"/>
            </a:xfrm>
            <a:custGeom>
              <a:avLst/>
              <a:gdLst/>
              <a:ahLst/>
              <a:cxnLst>
                <a:cxn ang="0">
                  <a:pos x="1008" y="0"/>
                </a:cxn>
                <a:cxn ang="0">
                  <a:pos x="288" y="576"/>
                </a:cxn>
                <a:cxn ang="0">
                  <a:pos x="0" y="1344"/>
                </a:cxn>
                <a:cxn ang="0">
                  <a:pos x="1680" y="1344"/>
                </a:cxn>
                <a:cxn ang="0">
                  <a:pos x="1584" y="432"/>
                </a:cxn>
                <a:cxn ang="0">
                  <a:pos x="1008" y="0"/>
                </a:cxn>
              </a:cxnLst>
              <a:rect l="0" t="0" r="r" b="b"/>
              <a:pathLst>
                <a:path w="1680" h="1344">
                  <a:moveTo>
                    <a:pt x="1008" y="0"/>
                  </a:moveTo>
                  <a:lnTo>
                    <a:pt x="288" y="576"/>
                  </a:lnTo>
                  <a:lnTo>
                    <a:pt x="0" y="1344"/>
                  </a:lnTo>
                  <a:lnTo>
                    <a:pt x="1680" y="1344"/>
                  </a:lnTo>
                  <a:lnTo>
                    <a:pt x="1584" y="432"/>
                  </a:lnTo>
                  <a:lnTo>
                    <a:pt x="1008" y="0"/>
                  </a:lnTo>
                  <a:close/>
                </a:path>
              </a:pathLst>
            </a:custGeom>
            <a:noFill/>
            <a:ln w="38100" cap="flat" cmpd="sng">
              <a:solidFill>
                <a:schemeClr val="accent2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4173" name="Freeform 29"/>
            <p:cNvSpPr>
              <a:spLocks/>
            </p:cNvSpPr>
            <p:nvPr/>
          </p:nvSpPr>
          <p:spPr bwMode="auto">
            <a:xfrm>
              <a:off x="1728" y="2784"/>
              <a:ext cx="1104" cy="960"/>
            </a:xfrm>
            <a:custGeom>
              <a:avLst/>
              <a:gdLst/>
              <a:ahLst/>
              <a:cxnLst>
                <a:cxn ang="0">
                  <a:pos x="528" y="0"/>
                </a:cxn>
                <a:cxn ang="0">
                  <a:pos x="0" y="960"/>
                </a:cxn>
                <a:cxn ang="0">
                  <a:pos x="1104" y="960"/>
                </a:cxn>
                <a:cxn ang="0">
                  <a:pos x="528" y="0"/>
                </a:cxn>
              </a:cxnLst>
              <a:rect l="0" t="0" r="r" b="b"/>
              <a:pathLst>
                <a:path w="1104" h="960">
                  <a:moveTo>
                    <a:pt x="528" y="0"/>
                  </a:moveTo>
                  <a:lnTo>
                    <a:pt x="0" y="960"/>
                  </a:lnTo>
                  <a:lnTo>
                    <a:pt x="1104" y="960"/>
                  </a:lnTo>
                  <a:lnTo>
                    <a:pt x="528" y="0"/>
                  </a:lnTo>
                  <a:close/>
                </a:path>
              </a:pathLst>
            </a:custGeom>
            <a:noFill/>
            <a:ln w="38100" cap="flat" cmpd="sng">
              <a:solidFill>
                <a:schemeClr val="accent2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" name="Group 30"/>
            <p:cNvGrpSpPr>
              <a:grpSpLocks/>
            </p:cNvGrpSpPr>
            <p:nvPr/>
          </p:nvGrpSpPr>
          <p:grpSpPr bwMode="auto">
            <a:xfrm>
              <a:off x="768" y="2477"/>
              <a:ext cx="240" cy="626"/>
              <a:chOff x="768" y="2477"/>
              <a:chExt cx="240" cy="626"/>
            </a:xfrm>
          </p:grpSpPr>
          <p:grpSp>
            <p:nvGrpSpPr>
              <p:cNvPr id="4" name="Group 31"/>
              <p:cNvGrpSpPr>
                <a:grpSpLocks/>
              </p:cNvGrpSpPr>
              <p:nvPr/>
            </p:nvGrpSpPr>
            <p:grpSpPr bwMode="auto">
              <a:xfrm flipH="1">
                <a:off x="810" y="2532"/>
                <a:ext cx="198" cy="571"/>
                <a:chOff x="2308" y="1740"/>
                <a:chExt cx="957" cy="2343"/>
              </a:xfrm>
            </p:grpSpPr>
            <p:sp>
              <p:nvSpPr>
                <p:cNvPr id="1414176" name="Freeform 32"/>
                <p:cNvSpPr>
                  <a:spLocks/>
                </p:cNvSpPr>
                <p:nvPr/>
              </p:nvSpPr>
              <p:spPr bwMode="auto">
                <a:xfrm>
                  <a:off x="2673" y="1740"/>
                  <a:ext cx="432" cy="485"/>
                </a:xfrm>
                <a:custGeom>
                  <a:avLst/>
                  <a:gdLst/>
                  <a:ahLst/>
                  <a:cxnLst>
                    <a:cxn ang="0">
                      <a:pos x="123" y="206"/>
                    </a:cxn>
                    <a:cxn ang="0">
                      <a:pos x="159" y="53"/>
                    </a:cxn>
                    <a:cxn ang="0">
                      <a:pos x="248" y="0"/>
                    </a:cxn>
                    <a:cxn ang="0">
                      <a:pos x="335" y="0"/>
                    </a:cxn>
                    <a:cxn ang="0">
                      <a:pos x="388" y="53"/>
                    </a:cxn>
                    <a:cxn ang="0">
                      <a:pos x="432" y="215"/>
                    </a:cxn>
                    <a:cxn ang="0">
                      <a:pos x="415" y="349"/>
                    </a:cxn>
                    <a:cxn ang="0">
                      <a:pos x="379" y="458"/>
                    </a:cxn>
                    <a:cxn ang="0">
                      <a:pos x="309" y="485"/>
                    </a:cxn>
                    <a:cxn ang="0">
                      <a:pos x="221" y="475"/>
                    </a:cxn>
                    <a:cxn ang="0">
                      <a:pos x="132" y="368"/>
                    </a:cxn>
                    <a:cxn ang="0">
                      <a:pos x="123" y="288"/>
                    </a:cxn>
                    <a:cxn ang="0">
                      <a:pos x="0" y="242"/>
                    </a:cxn>
                    <a:cxn ang="0">
                      <a:pos x="0" y="189"/>
                    </a:cxn>
                    <a:cxn ang="0">
                      <a:pos x="123" y="206"/>
                    </a:cxn>
                  </a:cxnLst>
                  <a:rect l="0" t="0" r="r" b="b"/>
                  <a:pathLst>
                    <a:path w="432" h="485">
                      <a:moveTo>
                        <a:pt x="123" y="206"/>
                      </a:moveTo>
                      <a:lnTo>
                        <a:pt x="159" y="53"/>
                      </a:lnTo>
                      <a:lnTo>
                        <a:pt x="248" y="0"/>
                      </a:lnTo>
                      <a:lnTo>
                        <a:pt x="335" y="0"/>
                      </a:lnTo>
                      <a:lnTo>
                        <a:pt x="388" y="53"/>
                      </a:lnTo>
                      <a:lnTo>
                        <a:pt x="432" y="215"/>
                      </a:lnTo>
                      <a:lnTo>
                        <a:pt x="415" y="349"/>
                      </a:lnTo>
                      <a:lnTo>
                        <a:pt x="379" y="458"/>
                      </a:lnTo>
                      <a:lnTo>
                        <a:pt x="309" y="485"/>
                      </a:lnTo>
                      <a:lnTo>
                        <a:pt x="221" y="475"/>
                      </a:lnTo>
                      <a:lnTo>
                        <a:pt x="132" y="368"/>
                      </a:lnTo>
                      <a:lnTo>
                        <a:pt x="123" y="288"/>
                      </a:lnTo>
                      <a:lnTo>
                        <a:pt x="0" y="242"/>
                      </a:lnTo>
                      <a:lnTo>
                        <a:pt x="0" y="189"/>
                      </a:lnTo>
                      <a:lnTo>
                        <a:pt x="123" y="20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14177" name="Freeform 33"/>
                <p:cNvSpPr>
                  <a:spLocks/>
                </p:cNvSpPr>
                <p:nvPr/>
              </p:nvSpPr>
              <p:spPr bwMode="auto">
                <a:xfrm>
                  <a:off x="2573" y="2253"/>
                  <a:ext cx="500" cy="828"/>
                </a:xfrm>
                <a:custGeom>
                  <a:avLst/>
                  <a:gdLst/>
                  <a:ahLst/>
                  <a:cxnLst>
                    <a:cxn ang="0">
                      <a:pos x="41" y="173"/>
                    </a:cxn>
                    <a:cxn ang="0">
                      <a:pos x="163" y="35"/>
                    </a:cxn>
                    <a:cxn ang="0">
                      <a:pos x="232" y="0"/>
                    </a:cxn>
                    <a:cxn ang="0">
                      <a:pos x="366" y="5"/>
                    </a:cxn>
                    <a:cxn ang="0">
                      <a:pos x="488" y="57"/>
                    </a:cxn>
                    <a:cxn ang="0">
                      <a:pos x="500" y="126"/>
                    </a:cxn>
                    <a:cxn ang="0">
                      <a:pos x="483" y="207"/>
                    </a:cxn>
                    <a:cxn ang="0">
                      <a:pos x="396" y="281"/>
                    </a:cxn>
                    <a:cxn ang="0">
                      <a:pos x="349" y="414"/>
                    </a:cxn>
                    <a:cxn ang="0">
                      <a:pos x="349" y="552"/>
                    </a:cxn>
                    <a:cxn ang="0">
                      <a:pos x="384" y="637"/>
                    </a:cxn>
                    <a:cxn ang="0">
                      <a:pos x="448" y="695"/>
                    </a:cxn>
                    <a:cxn ang="0">
                      <a:pos x="448" y="765"/>
                    </a:cxn>
                    <a:cxn ang="0">
                      <a:pos x="419" y="800"/>
                    </a:cxn>
                    <a:cxn ang="0">
                      <a:pos x="384" y="816"/>
                    </a:cxn>
                    <a:cxn ang="0">
                      <a:pos x="268" y="828"/>
                    </a:cxn>
                    <a:cxn ang="0">
                      <a:pos x="163" y="747"/>
                    </a:cxn>
                    <a:cxn ang="0">
                      <a:pos x="53" y="574"/>
                    </a:cxn>
                    <a:cxn ang="0">
                      <a:pos x="0" y="368"/>
                    </a:cxn>
                    <a:cxn ang="0">
                      <a:pos x="140" y="436"/>
                    </a:cxn>
                    <a:cxn ang="0">
                      <a:pos x="192" y="436"/>
                    </a:cxn>
                    <a:cxn ang="0">
                      <a:pos x="227" y="396"/>
                    </a:cxn>
                    <a:cxn ang="0">
                      <a:pos x="251" y="316"/>
                    </a:cxn>
                    <a:cxn ang="0">
                      <a:pos x="209" y="293"/>
                    </a:cxn>
                    <a:cxn ang="0">
                      <a:pos x="53" y="293"/>
                    </a:cxn>
                    <a:cxn ang="0">
                      <a:pos x="18" y="293"/>
                    </a:cxn>
                    <a:cxn ang="0">
                      <a:pos x="41" y="173"/>
                    </a:cxn>
                  </a:cxnLst>
                  <a:rect l="0" t="0" r="r" b="b"/>
                  <a:pathLst>
                    <a:path w="500" h="828">
                      <a:moveTo>
                        <a:pt x="41" y="173"/>
                      </a:moveTo>
                      <a:lnTo>
                        <a:pt x="163" y="35"/>
                      </a:lnTo>
                      <a:lnTo>
                        <a:pt x="232" y="0"/>
                      </a:lnTo>
                      <a:lnTo>
                        <a:pt x="366" y="5"/>
                      </a:lnTo>
                      <a:lnTo>
                        <a:pt x="488" y="57"/>
                      </a:lnTo>
                      <a:lnTo>
                        <a:pt x="500" y="126"/>
                      </a:lnTo>
                      <a:lnTo>
                        <a:pt x="483" y="207"/>
                      </a:lnTo>
                      <a:lnTo>
                        <a:pt x="396" y="281"/>
                      </a:lnTo>
                      <a:lnTo>
                        <a:pt x="349" y="414"/>
                      </a:lnTo>
                      <a:lnTo>
                        <a:pt x="349" y="552"/>
                      </a:lnTo>
                      <a:lnTo>
                        <a:pt x="384" y="637"/>
                      </a:lnTo>
                      <a:lnTo>
                        <a:pt x="448" y="695"/>
                      </a:lnTo>
                      <a:lnTo>
                        <a:pt x="448" y="765"/>
                      </a:lnTo>
                      <a:lnTo>
                        <a:pt x="419" y="800"/>
                      </a:lnTo>
                      <a:lnTo>
                        <a:pt x="384" y="816"/>
                      </a:lnTo>
                      <a:lnTo>
                        <a:pt x="268" y="828"/>
                      </a:lnTo>
                      <a:lnTo>
                        <a:pt x="163" y="747"/>
                      </a:lnTo>
                      <a:lnTo>
                        <a:pt x="53" y="574"/>
                      </a:lnTo>
                      <a:lnTo>
                        <a:pt x="0" y="368"/>
                      </a:lnTo>
                      <a:lnTo>
                        <a:pt x="140" y="436"/>
                      </a:lnTo>
                      <a:lnTo>
                        <a:pt x="192" y="436"/>
                      </a:lnTo>
                      <a:lnTo>
                        <a:pt x="227" y="396"/>
                      </a:lnTo>
                      <a:lnTo>
                        <a:pt x="251" y="316"/>
                      </a:lnTo>
                      <a:lnTo>
                        <a:pt x="209" y="293"/>
                      </a:lnTo>
                      <a:lnTo>
                        <a:pt x="53" y="293"/>
                      </a:lnTo>
                      <a:lnTo>
                        <a:pt x="18" y="293"/>
                      </a:lnTo>
                      <a:lnTo>
                        <a:pt x="41" y="173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14178" name="Freeform 34"/>
                <p:cNvSpPr>
                  <a:spLocks/>
                </p:cNvSpPr>
                <p:nvPr/>
              </p:nvSpPr>
              <p:spPr bwMode="auto">
                <a:xfrm>
                  <a:off x="2950" y="2289"/>
                  <a:ext cx="265" cy="89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29" y="23"/>
                    </a:cxn>
                    <a:cxn ang="0">
                      <a:pos x="83" y="0"/>
                    </a:cxn>
                    <a:cxn ang="0">
                      <a:pos x="135" y="5"/>
                    </a:cxn>
                    <a:cxn ang="0">
                      <a:pos x="206" y="108"/>
                    </a:cxn>
                    <a:cxn ang="0">
                      <a:pos x="265" y="264"/>
                    </a:cxn>
                    <a:cxn ang="0">
                      <a:pos x="265" y="384"/>
                    </a:cxn>
                    <a:cxn ang="0">
                      <a:pos x="241" y="447"/>
                    </a:cxn>
                    <a:cxn ang="0">
                      <a:pos x="118" y="522"/>
                    </a:cxn>
                    <a:cxn ang="0">
                      <a:pos x="83" y="573"/>
                    </a:cxn>
                    <a:cxn ang="0">
                      <a:pos x="83" y="608"/>
                    </a:cxn>
                    <a:cxn ang="0">
                      <a:pos x="123" y="654"/>
                    </a:cxn>
                    <a:cxn ang="0">
                      <a:pos x="189" y="723"/>
                    </a:cxn>
                    <a:cxn ang="0">
                      <a:pos x="224" y="814"/>
                    </a:cxn>
                    <a:cxn ang="0">
                      <a:pos x="212" y="895"/>
                    </a:cxn>
                    <a:cxn ang="0">
                      <a:pos x="177" y="877"/>
                    </a:cxn>
                    <a:cxn ang="0">
                      <a:pos x="159" y="764"/>
                    </a:cxn>
                    <a:cxn ang="0">
                      <a:pos x="101" y="694"/>
                    </a:cxn>
                    <a:cxn ang="0">
                      <a:pos x="54" y="676"/>
                    </a:cxn>
                    <a:cxn ang="0">
                      <a:pos x="29" y="643"/>
                    </a:cxn>
                    <a:cxn ang="0">
                      <a:pos x="29" y="568"/>
                    </a:cxn>
                    <a:cxn ang="0">
                      <a:pos x="64" y="505"/>
                    </a:cxn>
                    <a:cxn ang="0">
                      <a:pos x="123" y="465"/>
                    </a:cxn>
                    <a:cxn ang="0">
                      <a:pos x="212" y="402"/>
                    </a:cxn>
                    <a:cxn ang="0">
                      <a:pos x="224" y="327"/>
                    </a:cxn>
                    <a:cxn ang="0">
                      <a:pos x="177" y="224"/>
                    </a:cxn>
                    <a:cxn ang="0">
                      <a:pos x="101" y="143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65" h="895">
                      <a:moveTo>
                        <a:pt x="0" y="75"/>
                      </a:moveTo>
                      <a:lnTo>
                        <a:pt x="29" y="23"/>
                      </a:lnTo>
                      <a:lnTo>
                        <a:pt x="83" y="0"/>
                      </a:lnTo>
                      <a:lnTo>
                        <a:pt x="135" y="5"/>
                      </a:lnTo>
                      <a:lnTo>
                        <a:pt x="206" y="108"/>
                      </a:lnTo>
                      <a:lnTo>
                        <a:pt x="265" y="264"/>
                      </a:lnTo>
                      <a:lnTo>
                        <a:pt x="265" y="384"/>
                      </a:lnTo>
                      <a:lnTo>
                        <a:pt x="241" y="447"/>
                      </a:lnTo>
                      <a:lnTo>
                        <a:pt x="118" y="522"/>
                      </a:lnTo>
                      <a:lnTo>
                        <a:pt x="83" y="573"/>
                      </a:lnTo>
                      <a:lnTo>
                        <a:pt x="83" y="608"/>
                      </a:lnTo>
                      <a:lnTo>
                        <a:pt x="123" y="654"/>
                      </a:lnTo>
                      <a:lnTo>
                        <a:pt x="189" y="723"/>
                      </a:lnTo>
                      <a:lnTo>
                        <a:pt x="224" y="814"/>
                      </a:lnTo>
                      <a:lnTo>
                        <a:pt x="212" y="895"/>
                      </a:lnTo>
                      <a:lnTo>
                        <a:pt x="177" y="877"/>
                      </a:lnTo>
                      <a:lnTo>
                        <a:pt x="159" y="764"/>
                      </a:lnTo>
                      <a:lnTo>
                        <a:pt x="101" y="694"/>
                      </a:lnTo>
                      <a:lnTo>
                        <a:pt x="54" y="676"/>
                      </a:lnTo>
                      <a:lnTo>
                        <a:pt x="29" y="643"/>
                      </a:lnTo>
                      <a:lnTo>
                        <a:pt x="29" y="568"/>
                      </a:lnTo>
                      <a:lnTo>
                        <a:pt x="64" y="505"/>
                      </a:lnTo>
                      <a:lnTo>
                        <a:pt x="123" y="465"/>
                      </a:lnTo>
                      <a:lnTo>
                        <a:pt x="212" y="402"/>
                      </a:lnTo>
                      <a:lnTo>
                        <a:pt x="224" y="327"/>
                      </a:lnTo>
                      <a:lnTo>
                        <a:pt x="177" y="224"/>
                      </a:lnTo>
                      <a:lnTo>
                        <a:pt x="101" y="143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14179" name="Freeform 35"/>
                <p:cNvSpPr>
                  <a:spLocks/>
                </p:cNvSpPr>
                <p:nvPr/>
              </p:nvSpPr>
              <p:spPr bwMode="auto">
                <a:xfrm>
                  <a:off x="2308" y="2238"/>
                  <a:ext cx="520" cy="435"/>
                </a:xfrm>
                <a:custGeom>
                  <a:avLst/>
                  <a:gdLst/>
                  <a:ahLst/>
                  <a:cxnLst>
                    <a:cxn ang="0">
                      <a:pos x="398" y="5"/>
                    </a:cxn>
                    <a:cxn ang="0">
                      <a:pos x="485" y="0"/>
                    </a:cxn>
                    <a:cxn ang="0">
                      <a:pos x="520" y="35"/>
                    </a:cxn>
                    <a:cxn ang="0">
                      <a:pos x="497" y="87"/>
                    </a:cxn>
                    <a:cxn ang="0">
                      <a:pos x="428" y="110"/>
                    </a:cxn>
                    <a:cxn ang="0">
                      <a:pos x="365" y="110"/>
                    </a:cxn>
                    <a:cxn ang="0">
                      <a:pos x="272" y="127"/>
                    </a:cxn>
                    <a:cxn ang="0">
                      <a:pos x="168" y="145"/>
                    </a:cxn>
                    <a:cxn ang="0">
                      <a:pos x="87" y="180"/>
                    </a:cxn>
                    <a:cxn ang="0">
                      <a:pos x="63" y="214"/>
                    </a:cxn>
                    <a:cxn ang="0">
                      <a:pos x="70" y="249"/>
                    </a:cxn>
                    <a:cxn ang="0">
                      <a:pos x="115" y="296"/>
                    </a:cxn>
                    <a:cxn ang="0">
                      <a:pos x="202" y="331"/>
                    </a:cxn>
                    <a:cxn ang="0">
                      <a:pos x="306" y="331"/>
                    </a:cxn>
                    <a:cxn ang="0">
                      <a:pos x="382" y="331"/>
                    </a:cxn>
                    <a:cxn ang="0">
                      <a:pos x="468" y="348"/>
                    </a:cxn>
                    <a:cxn ang="0">
                      <a:pos x="450" y="435"/>
                    </a:cxn>
                    <a:cxn ang="0">
                      <a:pos x="330" y="401"/>
                    </a:cxn>
                    <a:cxn ang="0">
                      <a:pos x="290" y="371"/>
                    </a:cxn>
                    <a:cxn ang="0">
                      <a:pos x="208" y="371"/>
                    </a:cxn>
                    <a:cxn ang="0">
                      <a:pos x="70" y="336"/>
                    </a:cxn>
                    <a:cxn ang="0">
                      <a:pos x="12" y="284"/>
                    </a:cxn>
                    <a:cxn ang="0">
                      <a:pos x="0" y="214"/>
                    </a:cxn>
                    <a:cxn ang="0">
                      <a:pos x="46" y="145"/>
                    </a:cxn>
                    <a:cxn ang="0">
                      <a:pos x="202" y="75"/>
                    </a:cxn>
                    <a:cxn ang="0">
                      <a:pos x="340" y="40"/>
                    </a:cxn>
                    <a:cxn ang="0">
                      <a:pos x="398" y="5"/>
                    </a:cxn>
                  </a:cxnLst>
                  <a:rect l="0" t="0" r="r" b="b"/>
                  <a:pathLst>
                    <a:path w="520" h="435">
                      <a:moveTo>
                        <a:pt x="398" y="5"/>
                      </a:moveTo>
                      <a:lnTo>
                        <a:pt x="485" y="0"/>
                      </a:lnTo>
                      <a:lnTo>
                        <a:pt x="520" y="35"/>
                      </a:lnTo>
                      <a:lnTo>
                        <a:pt x="497" y="87"/>
                      </a:lnTo>
                      <a:lnTo>
                        <a:pt x="428" y="110"/>
                      </a:lnTo>
                      <a:lnTo>
                        <a:pt x="365" y="110"/>
                      </a:lnTo>
                      <a:lnTo>
                        <a:pt x="272" y="127"/>
                      </a:lnTo>
                      <a:lnTo>
                        <a:pt x="168" y="145"/>
                      </a:lnTo>
                      <a:lnTo>
                        <a:pt x="87" y="180"/>
                      </a:lnTo>
                      <a:lnTo>
                        <a:pt x="63" y="214"/>
                      </a:lnTo>
                      <a:lnTo>
                        <a:pt x="70" y="249"/>
                      </a:lnTo>
                      <a:lnTo>
                        <a:pt x="115" y="296"/>
                      </a:lnTo>
                      <a:lnTo>
                        <a:pt x="202" y="331"/>
                      </a:lnTo>
                      <a:lnTo>
                        <a:pt x="306" y="331"/>
                      </a:lnTo>
                      <a:lnTo>
                        <a:pt x="382" y="331"/>
                      </a:lnTo>
                      <a:lnTo>
                        <a:pt x="468" y="348"/>
                      </a:lnTo>
                      <a:lnTo>
                        <a:pt x="450" y="435"/>
                      </a:lnTo>
                      <a:lnTo>
                        <a:pt x="330" y="401"/>
                      </a:lnTo>
                      <a:lnTo>
                        <a:pt x="290" y="371"/>
                      </a:lnTo>
                      <a:lnTo>
                        <a:pt x="208" y="371"/>
                      </a:lnTo>
                      <a:lnTo>
                        <a:pt x="70" y="336"/>
                      </a:lnTo>
                      <a:lnTo>
                        <a:pt x="12" y="284"/>
                      </a:lnTo>
                      <a:lnTo>
                        <a:pt x="0" y="214"/>
                      </a:lnTo>
                      <a:lnTo>
                        <a:pt x="46" y="145"/>
                      </a:lnTo>
                      <a:lnTo>
                        <a:pt x="202" y="75"/>
                      </a:lnTo>
                      <a:lnTo>
                        <a:pt x="340" y="40"/>
                      </a:lnTo>
                      <a:lnTo>
                        <a:pt x="398" y="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14180" name="Freeform 36"/>
                <p:cNvSpPr>
                  <a:spLocks/>
                </p:cNvSpPr>
                <p:nvPr/>
              </p:nvSpPr>
              <p:spPr bwMode="auto">
                <a:xfrm>
                  <a:off x="2882" y="2923"/>
                  <a:ext cx="383" cy="116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99" y="17"/>
                    </a:cxn>
                    <a:cxn ang="0">
                      <a:pos x="151" y="103"/>
                    </a:cxn>
                    <a:cxn ang="0">
                      <a:pos x="203" y="257"/>
                    </a:cxn>
                    <a:cxn ang="0">
                      <a:pos x="226" y="451"/>
                    </a:cxn>
                    <a:cxn ang="0">
                      <a:pos x="226" y="560"/>
                    </a:cxn>
                    <a:cxn ang="0">
                      <a:pos x="191" y="696"/>
                    </a:cxn>
                    <a:cxn ang="0">
                      <a:pos x="134" y="885"/>
                    </a:cxn>
                    <a:cxn ang="0">
                      <a:pos x="122" y="937"/>
                    </a:cxn>
                    <a:cxn ang="0">
                      <a:pos x="139" y="965"/>
                    </a:cxn>
                    <a:cxn ang="0">
                      <a:pos x="261" y="1006"/>
                    </a:cxn>
                    <a:cxn ang="0">
                      <a:pos x="383" y="1086"/>
                    </a:cxn>
                    <a:cxn ang="0">
                      <a:pos x="378" y="1119"/>
                    </a:cxn>
                    <a:cxn ang="0">
                      <a:pos x="290" y="1160"/>
                    </a:cxn>
                    <a:cxn ang="0">
                      <a:pos x="256" y="1142"/>
                    </a:cxn>
                    <a:cxn ang="0">
                      <a:pos x="191" y="1057"/>
                    </a:cxn>
                    <a:cxn ang="0">
                      <a:pos x="116" y="1016"/>
                    </a:cxn>
                    <a:cxn ang="0">
                      <a:pos x="34" y="988"/>
                    </a:cxn>
                    <a:cxn ang="0">
                      <a:pos x="29" y="948"/>
                    </a:cxn>
                    <a:cxn ang="0">
                      <a:pos x="52" y="868"/>
                    </a:cxn>
                    <a:cxn ang="0">
                      <a:pos x="116" y="743"/>
                    </a:cxn>
                    <a:cxn ang="0">
                      <a:pos x="156" y="594"/>
                    </a:cxn>
                    <a:cxn ang="0">
                      <a:pos x="156" y="423"/>
                    </a:cxn>
                    <a:cxn ang="0">
                      <a:pos x="122" y="274"/>
                    </a:cxn>
                    <a:cxn ang="0">
                      <a:pos x="47" y="136"/>
                    </a:cxn>
                    <a:cxn ang="0">
                      <a:pos x="12" y="6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83" h="1160">
                      <a:moveTo>
                        <a:pt x="0" y="0"/>
                      </a:moveTo>
                      <a:lnTo>
                        <a:pt x="99" y="17"/>
                      </a:lnTo>
                      <a:lnTo>
                        <a:pt x="151" y="103"/>
                      </a:lnTo>
                      <a:lnTo>
                        <a:pt x="203" y="257"/>
                      </a:lnTo>
                      <a:lnTo>
                        <a:pt x="226" y="451"/>
                      </a:lnTo>
                      <a:lnTo>
                        <a:pt x="226" y="560"/>
                      </a:lnTo>
                      <a:lnTo>
                        <a:pt x="191" y="696"/>
                      </a:lnTo>
                      <a:lnTo>
                        <a:pt x="134" y="885"/>
                      </a:lnTo>
                      <a:lnTo>
                        <a:pt x="122" y="937"/>
                      </a:lnTo>
                      <a:lnTo>
                        <a:pt x="139" y="965"/>
                      </a:lnTo>
                      <a:lnTo>
                        <a:pt x="261" y="1006"/>
                      </a:lnTo>
                      <a:lnTo>
                        <a:pt x="383" y="1086"/>
                      </a:lnTo>
                      <a:lnTo>
                        <a:pt x="378" y="1119"/>
                      </a:lnTo>
                      <a:lnTo>
                        <a:pt x="290" y="1160"/>
                      </a:lnTo>
                      <a:lnTo>
                        <a:pt x="256" y="1142"/>
                      </a:lnTo>
                      <a:lnTo>
                        <a:pt x="191" y="1057"/>
                      </a:lnTo>
                      <a:lnTo>
                        <a:pt x="116" y="1016"/>
                      </a:lnTo>
                      <a:lnTo>
                        <a:pt x="34" y="988"/>
                      </a:lnTo>
                      <a:lnTo>
                        <a:pt x="29" y="948"/>
                      </a:lnTo>
                      <a:lnTo>
                        <a:pt x="52" y="868"/>
                      </a:lnTo>
                      <a:lnTo>
                        <a:pt x="116" y="743"/>
                      </a:lnTo>
                      <a:lnTo>
                        <a:pt x="156" y="594"/>
                      </a:lnTo>
                      <a:lnTo>
                        <a:pt x="156" y="423"/>
                      </a:lnTo>
                      <a:lnTo>
                        <a:pt x="122" y="274"/>
                      </a:lnTo>
                      <a:lnTo>
                        <a:pt x="47" y="136"/>
                      </a:lnTo>
                      <a:lnTo>
                        <a:pt x="12" y="6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14181" name="Freeform 37"/>
                <p:cNvSpPr>
                  <a:spLocks/>
                </p:cNvSpPr>
                <p:nvPr/>
              </p:nvSpPr>
              <p:spPr bwMode="auto">
                <a:xfrm>
                  <a:off x="2443" y="2919"/>
                  <a:ext cx="461" cy="1027"/>
                </a:xfrm>
                <a:custGeom>
                  <a:avLst/>
                  <a:gdLst/>
                  <a:ahLst/>
                  <a:cxnLst>
                    <a:cxn ang="0">
                      <a:pos x="421" y="0"/>
                    </a:cxn>
                    <a:cxn ang="0">
                      <a:pos x="449" y="22"/>
                    </a:cxn>
                    <a:cxn ang="0">
                      <a:pos x="461" y="91"/>
                    </a:cxn>
                    <a:cxn ang="0">
                      <a:pos x="439" y="159"/>
                    </a:cxn>
                    <a:cxn ang="0">
                      <a:pos x="380" y="245"/>
                    </a:cxn>
                    <a:cxn ang="0">
                      <a:pos x="315" y="348"/>
                    </a:cxn>
                    <a:cxn ang="0">
                      <a:pos x="293" y="462"/>
                    </a:cxn>
                    <a:cxn ang="0">
                      <a:pos x="310" y="645"/>
                    </a:cxn>
                    <a:cxn ang="0">
                      <a:pos x="350" y="868"/>
                    </a:cxn>
                    <a:cxn ang="0">
                      <a:pos x="380" y="959"/>
                    </a:cxn>
                    <a:cxn ang="0">
                      <a:pos x="368" y="987"/>
                    </a:cxn>
                    <a:cxn ang="0">
                      <a:pos x="298" y="992"/>
                    </a:cxn>
                    <a:cxn ang="0">
                      <a:pos x="211" y="969"/>
                    </a:cxn>
                    <a:cxn ang="0">
                      <a:pos x="134" y="1004"/>
                    </a:cxn>
                    <a:cxn ang="0">
                      <a:pos x="87" y="1027"/>
                    </a:cxn>
                    <a:cxn ang="0">
                      <a:pos x="53" y="1022"/>
                    </a:cxn>
                    <a:cxn ang="0">
                      <a:pos x="0" y="959"/>
                    </a:cxn>
                    <a:cxn ang="0">
                      <a:pos x="53" y="936"/>
                    </a:cxn>
                    <a:cxn ang="0">
                      <a:pos x="187" y="908"/>
                    </a:cxn>
                    <a:cxn ang="0">
                      <a:pos x="263" y="936"/>
                    </a:cxn>
                    <a:cxn ang="0">
                      <a:pos x="315" y="936"/>
                    </a:cxn>
                    <a:cxn ang="0">
                      <a:pos x="310" y="890"/>
                    </a:cxn>
                    <a:cxn ang="0">
                      <a:pos x="258" y="616"/>
                    </a:cxn>
                    <a:cxn ang="0">
                      <a:pos x="222" y="456"/>
                    </a:cxn>
                    <a:cxn ang="0">
                      <a:pos x="228" y="376"/>
                    </a:cxn>
                    <a:cxn ang="0">
                      <a:pos x="280" y="227"/>
                    </a:cxn>
                    <a:cxn ang="0">
                      <a:pos x="333" y="91"/>
                    </a:cxn>
                    <a:cxn ang="0">
                      <a:pos x="421" y="0"/>
                    </a:cxn>
                  </a:cxnLst>
                  <a:rect l="0" t="0" r="r" b="b"/>
                  <a:pathLst>
                    <a:path w="461" h="1027">
                      <a:moveTo>
                        <a:pt x="421" y="0"/>
                      </a:moveTo>
                      <a:lnTo>
                        <a:pt x="449" y="22"/>
                      </a:lnTo>
                      <a:lnTo>
                        <a:pt x="461" y="91"/>
                      </a:lnTo>
                      <a:lnTo>
                        <a:pt x="439" y="159"/>
                      </a:lnTo>
                      <a:lnTo>
                        <a:pt x="380" y="245"/>
                      </a:lnTo>
                      <a:lnTo>
                        <a:pt x="315" y="348"/>
                      </a:lnTo>
                      <a:lnTo>
                        <a:pt x="293" y="462"/>
                      </a:lnTo>
                      <a:lnTo>
                        <a:pt x="310" y="645"/>
                      </a:lnTo>
                      <a:lnTo>
                        <a:pt x="350" y="868"/>
                      </a:lnTo>
                      <a:lnTo>
                        <a:pt x="380" y="959"/>
                      </a:lnTo>
                      <a:lnTo>
                        <a:pt x="368" y="987"/>
                      </a:lnTo>
                      <a:lnTo>
                        <a:pt x="298" y="992"/>
                      </a:lnTo>
                      <a:lnTo>
                        <a:pt x="211" y="969"/>
                      </a:lnTo>
                      <a:lnTo>
                        <a:pt x="134" y="1004"/>
                      </a:lnTo>
                      <a:lnTo>
                        <a:pt x="87" y="1027"/>
                      </a:lnTo>
                      <a:lnTo>
                        <a:pt x="53" y="1022"/>
                      </a:lnTo>
                      <a:lnTo>
                        <a:pt x="0" y="959"/>
                      </a:lnTo>
                      <a:lnTo>
                        <a:pt x="53" y="936"/>
                      </a:lnTo>
                      <a:lnTo>
                        <a:pt x="187" y="908"/>
                      </a:lnTo>
                      <a:lnTo>
                        <a:pt x="263" y="936"/>
                      </a:lnTo>
                      <a:lnTo>
                        <a:pt x="315" y="936"/>
                      </a:lnTo>
                      <a:lnTo>
                        <a:pt x="310" y="890"/>
                      </a:lnTo>
                      <a:lnTo>
                        <a:pt x="258" y="616"/>
                      </a:lnTo>
                      <a:lnTo>
                        <a:pt x="222" y="456"/>
                      </a:lnTo>
                      <a:lnTo>
                        <a:pt x="228" y="376"/>
                      </a:lnTo>
                      <a:lnTo>
                        <a:pt x="280" y="227"/>
                      </a:lnTo>
                      <a:lnTo>
                        <a:pt x="333" y="91"/>
                      </a:lnTo>
                      <a:lnTo>
                        <a:pt x="42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414182" name="Freeform 38"/>
              <p:cNvSpPr>
                <a:spLocks/>
              </p:cNvSpPr>
              <p:nvPr/>
            </p:nvSpPr>
            <p:spPr bwMode="auto">
              <a:xfrm flipH="1">
                <a:off x="772" y="2484"/>
                <a:ext cx="170" cy="137"/>
              </a:xfrm>
              <a:custGeom>
                <a:avLst/>
                <a:gdLst/>
                <a:ahLst/>
                <a:cxnLst>
                  <a:cxn ang="0">
                    <a:pos x="0" y="139"/>
                  </a:cxn>
                  <a:cxn ang="0">
                    <a:pos x="108" y="18"/>
                  </a:cxn>
                  <a:cxn ang="0">
                    <a:pos x="160" y="75"/>
                  </a:cxn>
                  <a:cxn ang="0">
                    <a:pos x="213" y="110"/>
                  </a:cxn>
                  <a:cxn ang="0">
                    <a:pos x="269" y="110"/>
                  </a:cxn>
                  <a:cxn ang="0">
                    <a:pos x="327" y="52"/>
                  </a:cxn>
                  <a:cxn ang="0">
                    <a:pos x="396" y="5"/>
                  </a:cxn>
                  <a:cxn ang="0">
                    <a:pos x="477" y="0"/>
                  </a:cxn>
                  <a:cxn ang="0">
                    <a:pos x="563" y="35"/>
                  </a:cxn>
                  <a:cxn ang="0">
                    <a:pos x="620" y="87"/>
                  </a:cxn>
                  <a:cxn ang="0">
                    <a:pos x="648" y="157"/>
                  </a:cxn>
                  <a:cxn ang="0">
                    <a:pos x="654" y="249"/>
                  </a:cxn>
                  <a:cxn ang="0">
                    <a:pos x="671" y="331"/>
                  </a:cxn>
                  <a:cxn ang="0">
                    <a:pos x="718" y="371"/>
                  </a:cxn>
                  <a:cxn ang="0">
                    <a:pos x="774" y="389"/>
                  </a:cxn>
                  <a:cxn ang="0">
                    <a:pos x="827" y="401"/>
                  </a:cxn>
                  <a:cxn ang="0">
                    <a:pos x="786" y="563"/>
                  </a:cxn>
                  <a:cxn ang="0">
                    <a:pos x="654" y="540"/>
                  </a:cxn>
                  <a:cxn ang="0">
                    <a:pos x="517" y="493"/>
                  </a:cxn>
                  <a:cxn ang="0">
                    <a:pos x="407" y="441"/>
                  </a:cxn>
                  <a:cxn ang="0">
                    <a:pos x="286" y="389"/>
                  </a:cxn>
                  <a:cxn ang="0">
                    <a:pos x="160" y="331"/>
                  </a:cxn>
                  <a:cxn ang="0">
                    <a:pos x="57" y="209"/>
                  </a:cxn>
                  <a:cxn ang="0">
                    <a:pos x="0" y="139"/>
                  </a:cxn>
                </a:cxnLst>
                <a:rect l="0" t="0" r="r" b="b"/>
                <a:pathLst>
                  <a:path w="827" h="563">
                    <a:moveTo>
                      <a:pt x="0" y="139"/>
                    </a:moveTo>
                    <a:lnTo>
                      <a:pt x="108" y="18"/>
                    </a:lnTo>
                    <a:lnTo>
                      <a:pt x="160" y="75"/>
                    </a:lnTo>
                    <a:lnTo>
                      <a:pt x="213" y="110"/>
                    </a:lnTo>
                    <a:lnTo>
                      <a:pt x="269" y="110"/>
                    </a:lnTo>
                    <a:lnTo>
                      <a:pt x="327" y="52"/>
                    </a:lnTo>
                    <a:lnTo>
                      <a:pt x="396" y="5"/>
                    </a:lnTo>
                    <a:lnTo>
                      <a:pt x="477" y="0"/>
                    </a:lnTo>
                    <a:lnTo>
                      <a:pt x="563" y="35"/>
                    </a:lnTo>
                    <a:lnTo>
                      <a:pt x="620" y="87"/>
                    </a:lnTo>
                    <a:lnTo>
                      <a:pt x="648" y="157"/>
                    </a:lnTo>
                    <a:lnTo>
                      <a:pt x="654" y="249"/>
                    </a:lnTo>
                    <a:lnTo>
                      <a:pt x="671" y="331"/>
                    </a:lnTo>
                    <a:lnTo>
                      <a:pt x="718" y="371"/>
                    </a:lnTo>
                    <a:lnTo>
                      <a:pt x="774" y="389"/>
                    </a:lnTo>
                    <a:lnTo>
                      <a:pt x="827" y="401"/>
                    </a:lnTo>
                    <a:lnTo>
                      <a:pt x="786" y="563"/>
                    </a:lnTo>
                    <a:lnTo>
                      <a:pt x="654" y="540"/>
                    </a:lnTo>
                    <a:lnTo>
                      <a:pt x="517" y="493"/>
                    </a:lnTo>
                    <a:lnTo>
                      <a:pt x="407" y="441"/>
                    </a:lnTo>
                    <a:lnTo>
                      <a:pt x="286" y="389"/>
                    </a:lnTo>
                    <a:lnTo>
                      <a:pt x="160" y="331"/>
                    </a:lnTo>
                    <a:lnTo>
                      <a:pt x="57" y="209"/>
                    </a:lnTo>
                    <a:lnTo>
                      <a:pt x="0" y="139"/>
                    </a:lnTo>
                    <a:close/>
                  </a:path>
                </a:pathLst>
              </a:custGeom>
              <a:solidFill>
                <a:srgbClr val="063DE8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4183" name="Freeform 39"/>
              <p:cNvSpPr>
                <a:spLocks/>
              </p:cNvSpPr>
              <p:nvPr/>
            </p:nvSpPr>
            <p:spPr bwMode="auto">
              <a:xfrm flipH="1">
                <a:off x="768" y="2477"/>
                <a:ext cx="177" cy="148"/>
              </a:xfrm>
              <a:custGeom>
                <a:avLst/>
                <a:gdLst/>
                <a:ahLst/>
                <a:cxnLst>
                  <a:cxn ang="0">
                    <a:pos x="75" y="266"/>
                  </a:cxn>
                  <a:cxn ang="0">
                    <a:pos x="172" y="363"/>
                  </a:cxn>
                  <a:cxn ang="0">
                    <a:pos x="304" y="428"/>
                  </a:cxn>
                  <a:cxn ang="0">
                    <a:pos x="489" y="513"/>
                  </a:cxn>
                  <a:cxn ang="0">
                    <a:pos x="615" y="566"/>
                  </a:cxn>
                  <a:cxn ang="0">
                    <a:pos x="816" y="606"/>
                  </a:cxn>
                  <a:cxn ang="0">
                    <a:pos x="856" y="393"/>
                  </a:cxn>
                  <a:cxn ang="0">
                    <a:pos x="804" y="393"/>
                  </a:cxn>
                  <a:cxn ang="0">
                    <a:pos x="753" y="363"/>
                  </a:cxn>
                  <a:cxn ang="0">
                    <a:pos x="695" y="323"/>
                  </a:cxn>
                  <a:cxn ang="0">
                    <a:pos x="695" y="243"/>
                  </a:cxn>
                  <a:cxn ang="0">
                    <a:pos x="660" y="116"/>
                  </a:cxn>
                  <a:cxn ang="0">
                    <a:pos x="597" y="46"/>
                  </a:cxn>
                  <a:cxn ang="0">
                    <a:pos x="505" y="0"/>
                  </a:cxn>
                  <a:cxn ang="0">
                    <a:pos x="391" y="12"/>
                  </a:cxn>
                  <a:cxn ang="0">
                    <a:pos x="321" y="53"/>
                  </a:cxn>
                  <a:cxn ang="0">
                    <a:pos x="286" y="98"/>
                  </a:cxn>
                  <a:cxn ang="0">
                    <a:pos x="253" y="121"/>
                  </a:cxn>
                  <a:cxn ang="0">
                    <a:pos x="218" y="116"/>
                  </a:cxn>
                  <a:cxn ang="0">
                    <a:pos x="166" y="63"/>
                  </a:cxn>
                  <a:cxn ang="0">
                    <a:pos x="132" y="0"/>
                  </a:cxn>
                  <a:cxn ang="0">
                    <a:pos x="103" y="30"/>
                  </a:cxn>
                  <a:cxn ang="0">
                    <a:pos x="0" y="150"/>
                  </a:cxn>
                  <a:cxn ang="0">
                    <a:pos x="5" y="178"/>
                  </a:cxn>
                  <a:cxn ang="0">
                    <a:pos x="17" y="191"/>
                  </a:cxn>
                  <a:cxn ang="0">
                    <a:pos x="120" y="81"/>
                  </a:cxn>
                  <a:cxn ang="0">
                    <a:pos x="172" y="133"/>
                  </a:cxn>
                  <a:cxn ang="0">
                    <a:pos x="206" y="168"/>
                  </a:cxn>
                  <a:cxn ang="0">
                    <a:pos x="253" y="168"/>
                  </a:cxn>
                  <a:cxn ang="0">
                    <a:pos x="286" y="156"/>
                  </a:cxn>
                  <a:cxn ang="0">
                    <a:pos x="339" y="116"/>
                  </a:cxn>
                  <a:cxn ang="0">
                    <a:pos x="367" y="70"/>
                  </a:cxn>
                  <a:cxn ang="0">
                    <a:pos x="442" y="46"/>
                  </a:cxn>
                  <a:cxn ang="0">
                    <a:pos x="505" y="53"/>
                  </a:cxn>
                  <a:cxn ang="0">
                    <a:pos x="562" y="87"/>
                  </a:cxn>
                  <a:cxn ang="0">
                    <a:pos x="615" y="138"/>
                  </a:cxn>
                  <a:cxn ang="0">
                    <a:pos x="643" y="203"/>
                  </a:cxn>
                  <a:cxn ang="0">
                    <a:pos x="643" y="260"/>
                  </a:cxn>
                  <a:cxn ang="0">
                    <a:pos x="643" y="323"/>
                  </a:cxn>
                  <a:cxn ang="0">
                    <a:pos x="666" y="375"/>
                  </a:cxn>
                  <a:cxn ang="0">
                    <a:pos x="730" y="410"/>
                  </a:cxn>
                  <a:cxn ang="0">
                    <a:pos x="804" y="444"/>
                  </a:cxn>
                  <a:cxn ang="0">
                    <a:pos x="770" y="554"/>
                  </a:cxn>
                  <a:cxn ang="0">
                    <a:pos x="580" y="503"/>
                  </a:cxn>
                  <a:cxn ang="0">
                    <a:pos x="454" y="450"/>
                  </a:cxn>
                  <a:cxn ang="0">
                    <a:pos x="339" y="416"/>
                  </a:cxn>
                  <a:cxn ang="0">
                    <a:pos x="241" y="363"/>
                  </a:cxn>
                  <a:cxn ang="0">
                    <a:pos x="120" y="266"/>
                  </a:cxn>
                  <a:cxn ang="0">
                    <a:pos x="34" y="173"/>
                  </a:cxn>
                  <a:cxn ang="0">
                    <a:pos x="22" y="185"/>
                  </a:cxn>
                  <a:cxn ang="0">
                    <a:pos x="75" y="266"/>
                  </a:cxn>
                </a:cxnLst>
                <a:rect l="0" t="0" r="r" b="b"/>
                <a:pathLst>
                  <a:path w="856" h="606">
                    <a:moveTo>
                      <a:pt x="75" y="266"/>
                    </a:moveTo>
                    <a:lnTo>
                      <a:pt x="172" y="363"/>
                    </a:lnTo>
                    <a:lnTo>
                      <a:pt x="304" y="428"/>
                    </a:lnTo>
                    <a:lnTo>
                      <a:pt x="489" y="513"/>
                    </a:lnTo>
                    <a:lnTo>
                      <a:pt x="615" y="566"/>
                    </a:lnTo>
                    <a:lnTo>
                      <a:pt x="816" y="606"/>
                    </a:lnTo>
                    <a:lnTo>
                      <a:pt x="856" y="393"/>
                    </a:lnTo>
                    <a:lnTo>
                      <a:pt x="804" y="393"/>
                    </a:lnTo>
                    <a:lnTo>
                      <a:pt x="753" y="363"/>
                    </a:lnTo>
                    <a:lnTo>
                      <a:pt x="695" y="323"/>
                    </a:lnTo>
                    <a:lnTo>
                      <a:pt x="695" y="243"/>
                    </a:lnTo>
                    <a:lnTo>
                      <a:pt x="660" y="116"/>
                    </a:lnTo>
                    <a:lnTo>
                      <a:pt x="597" y="46"/>
                    </a:lnTo>
                    <a:lnTo>
                      <a:pt x="505" y="0"/>
                    </a:lnTo>
                    <a:lnTo>
                      <a:pt x="391" y="12"/>
                    </a:lnTo>
                    <a:lnTo>
                      <a:pt x="321" y="53"/>
                    </a:lnTo>
                    <a:lnTo>
                      <a:pt x="286" y="98"/>
                    </a:lnTo>
                    <a:lnTo>
                      <a:pt x="253" y="121"/>
                    </a:lnTo>
                    <a:lnTo>
                      <a:pt x="218" y="116"/>
                    </a:lnTo>
                    <a:lnTo>
                      <a:pt x="166" y="63"/>
                    </a:lnTo>
                    <a:lnTo>
                      <a:pt x="132" y="0"/>
                    </a:lnTo>
                    <a:lnTo>
                      <a:pt x="103" y="30"/>
                    </a:lnTo>
                    <a:lnTo>
                      <a:pt x="0" y="150"/>
                    </a:lnTo>
                    <a:lnTo>
                      <a:pt x="5" y="178"/>
                    </a:lnTo>
                    <a:lnTo>
                      <a:pt x="17" y="191"/>
                    </a:lnTo>
                    <a:lnTo>
                      <a:pt x="120" y="81"/>
                    </a:lnTo>
                    <a:lnTo>
                      <a:pt x="172" y="133"/>
                    </a:lnTo>
                    <a:lnTo>
                      <a:pt x="206" y="168"/>
                    </a:lnTo>
                    <a:lnTo>
                      <a:pt x="253" y="168"/>
                    </a:lnTo>
                    <a:lnTo>
                      <a:pt x="286" y="156"/>
                    </a:lnTo>
                    <a:lnTo>
                      <a:pt x="339" y="116"/>
                    </a:lnTo>
                    <a:lnTo>
                      <a:pt x="367" y="70"/>
                    </a:lnTo>
                    <a:lnTo>
                      <a:pt x="442" y="46"/>
                    </a:lnTo>
                    <a:lnTo>
                      <a:pt x="505" y="53"/>
                    </a:lnTo>
                    <a:lnTo>
                      <a:pt x="562" y="87"/>
                    </a:lnTo>
                    <a:lnTo>
                      <a:pt x="615" y="138"/>
                    </a:lnTo>
                    <a:lnTo>
                      <a:pt x="643" y="203"/>
                    </a:lnTo>
                    <a:lnTo>
                      <a:pt x="643" y="260"/>
                    </a:lnTo>
                    <a:lnTo>
                      <a:pt x="643" y="323"/>
                    </a:lnTo>
                    <a:lnTo>
                      <a:pt x="666" y="375"/>
                    </a:lnTo>
                    <a:lnTo>
                      <a:pt x="730" y="410"/>
                    </a:lnTo>
                    <a:lnTo>
                      <a:pt x="804" y="444"/>
                    </a:lnTo>
                    <a:lnTo>
                      <a:pt x="770" y="554"/>
                    </a:lnTo>
                    <a:lnTo>
                      <a:pt x="580" y="503"/>
                    </a:lnTo>
                    <a:lnTo>
                      <a:pt x="454" y="450"/>
                    </a:lnTo>
                    <a:lnTo>
                      <a:pt x="339" y="416"/>
                    </a:lnTo>
                    <a:lnTo>
                      <a:pt x="241" y="363"/>
                    </a:lnTo>
                    <a:lnTo>
                      <a:pt x="120" y="266"/>
                    </a:lnTo>
                    <a:lnTo>
                      <a:pt x="34" y="173"/>
                    </a:lnTo>
                    <a:lnTo>
                      <a:pt x="22" y="185"/>
                    </a:lnTo>
                    <a:lnTo>
                      <a:pt x="75" y="26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4184" name="Oval 40"/>
              <p:cNvSpPr>
                <a:spLocks noChangeArrowheads="1"/>
              </p:cNvSpPr>
              <p:nvPr/>
            </p:nvSpPr>
            <p:spPr bwMode="auto">
              <a:xfrm rot="4286940" flipH="1">
                <a:off x="877" y="2568"/>
                <a:ext cx="34" cy="11"/>
              </a:xfrm>
              <a:prstGeom prst="ellipse">
                <a:avLst/>
              </a:prstGeom>
              <a:solidFill>
                <a:schemeClr val="tx2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lIns="274320" rIns="274320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14185" name="Oval 41"/>
              <p:cNvSpPr>
                <a:spLocks noChangeArrowheads="1"/>
              </p:cNvSpPr>
              <p:nvPr/>
            </p:nvSpPr>
            <p:spPr bwMode="auto">
              <a:xfrm rot="4286940" flipH="1">
                <a:off x="886" y="2575"/>
                <a:ext cx="20" cy="4"/>
              </a:xfrm>
              <a:prstGeom prst="ellipse">
                <a:avLst/>
              </a:prstGeom>
              <a:solidFill>
                <a:schemeClr val="bg2"/>
              </a:solidFill>
              <a:ln w="12700" cap="sq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wrap="none" lIns="274320" rIns="274320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14186" name="Oval 42"/>
              <p:cNvSpPr>
                <a:spLocks noChangeArrowheads="1"/>
              </p:cNvSpPr>
              <p:nvPr/>
            </p:nvSpPr>
            <p:spPr bwMode="auto">
              <a:xfrm rot="4286940" flipH="1">
                <a:off x="887" y="2569"/>
                <a:ext cx="34" cy="10"/>
              </a:xfrm>
              <a:prstGeom prst="ellipse">
                <a:avLst/>
              </a:prstGeom>
              <a:solidFill>
                <a:schemeClr val="tx2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lIns="274320" rIns="274320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14187" name="Oval 43"/>
              <p:cNvSpPr>
                <a:spLocks noChangeArrowheads="1"/>
              </p:cNvSpPr>
              <p:nvPr/>
            </p:nvSpPr>
            <p:spPr bwMode="auto">
              <a:xfrm rot="4286940" flipH="1">
                <a:off x="896" y="2575"/>
                <a:ext cx="20" cy="4"/>
              </a:xfrm>
              <a:prstGeom prst="ellipse">
                <a:avLst/>
              </a:prstGeom>
              <a:solidFill>
                <a:schemeClr val="bg2"/>
              </a:solidFill>
              <a:ln w="12700" cap="sq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wrap="none" lIns="274320" rIns="274320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14188" name="Oval 44"/>
              <p:cNvSpPr>
                <a:spLocks noChangeArrowheads="1"/>
              </p:cNvSpPr>
              <p:nvPr/>
            </p:nvSpPr>
            <p:spPr bwMode="auto">
              <a:xfrm flipH="1">
                <a:off x="889" y="2617"/>
                <a:ext cx="41" cy="21"/>
              </a:xfrm>
              <a:prstGeom prst="ellipse">
                <a:avLst/>
              </a:prstGeom>
              <a:solidFill>
                <a:schemeClr val="bg1"/>
              </a:solidFill>
              <a:ln w="12700" cap="sq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lIns="274320" rIns="274320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 sz="2400" b="0">
                  <a:latin typeface="Arial Rounded MT Bold" pitchFamily="39" charset="0"/>
                </a:endParaRPr>
              </a:p>
            </p:txBody>
          </p:sp>
        </p:grpSp>
        <p:grpSp>
          <p:nvGrpSpPr>
            <p:cNvPr id="5" name="Group 45"/>
            <p:cNvGrpSpPr>
              <a:grpSpLocks/>
            </p:cNvGrpSpPr>
            <p:nvPr/>
          </p:nvGrpSpPr>
          <p:grpSpPr bwMode="auto">
            <a:xfrm>
              <a:off x="1872" y="2542"/>
              <a:ext cx="240" cy="626"/>
              <a:chOff x="768" y="2477"/>
              <a:chExt cx="240" cy="626"/>
            </a:xfrm>
          </p:grpSpPr>
          <p:grpSp>
            <p:nvGrpSpPr>
              <p:cNvPr id="6" name="Group 46"/>
              <p:cNvGrpSpPr>
                <a:grpSpLocks/>
              </p:cNvGrpSpPr>
              <p:nvPr/>
            </p:nvGrpSpPr>
            <p:grpSpPr bwMode="auto">
              <a:xfrm flipH="1">
                <a:off x="810" y="2532"/>
                <a:ext cx="198" cy="571"/>
                <a:chOff x="2308" y="1740"/>
                <a:chExt cx="957" cy="2343"/>
              </a:xfrm>
            </p:grpSpPr>
            <p:sp>
              <p:nvSpPr>
                <p:cNvPr id="1414191" name="Freeform 47"/>
                <p:cNvSpPr>
                  <a:spLocks/>
                </p:cNvSpPr>
                <p:nvPr/>
              </p:nvSpPr>
              <p:spPr bwMode="auto">
                <a:xfrm>
                  <a:off x="2673" y="1740"/>
                  <a:ext cx="432" cy="485"/>
                </a:xfrm>
                <a:custGeom>
                  <a:avLst/>
                  <a:gdLst/>
                  <a:ahLst/>
                  <a:cxnLst>
                    <a:cxn ang="0">
                      <a:pos x="123" y="206"/>
                    </a:cxn>
                    <a:cxn ang="0">
                      <a:pos x="159" y="53"/>
                    </a:cxn>
                    <a:cxn ang="0">
                      <a:pos x="248" y="0"/>
                    </a:cxn>
                    <a:cxn ang="0">
                      <a:pos x="335" y="0"/>
                    </a:cxn>
                    <a:cxn ang="0">
                      <a:pos x="388" y="53"/>
                    </a:cxn>
                    <a:cxn ang="0">
                      <a:pos x="432" y="215"/>
                    </a:cxn>
                    <a:cxn ang="0">
                      <a:pos x="415" y="349"/>
                    </a:cxn>
                    <a:cxn ang="0">
                      <a:pos x="379" y="458"/>
                    </a:cxn>
                    <a:cxn ang="0">
                      <a:pos x="309" y="485"/>
                    </a:cxn>
                    <a:cxn ang="0">
                      <a:pos x="221" y="475"/>
                    </a:cxn>
                    <a:cxn ang="0">
                      <a:pos x="132" y="368"/>
                    </a:cxn>
                    <a:cxn ang="0">
                      <a:pos x="123" y="288"/>
                    </a:cxn>
                    <a:cxn ang="0">
                      <a:pos x="0" y="242"/>
                    </a:cxn>
                    <a:cxn ang="0">
                      <a:pos x="0" y="189"/>
                    </a:cxn>
                    <a:cxn ang="0">
                      <a:pos x="123" y="206"/>
                    </a:cxn>
                  </a:cxnLst>
                  <a:rect l="0" t="0" r="r" b="b"/>
                  <a:pathLst>
                    <a:path w="432" h="485">
                      <a:moveTo>
                        <a:pt x="123" y="206"/>
                      </a:moveTo>
                      <a:lnTo>
                        <a:pt x="159" y="53"/>
                      </a:lnTo>
                      <a:lnTo>
                        <a:pt x="248" y="0"/>
                      </a:lnTo>
                      <a:lnTo>
                        <a:pt x="335" y="0"/>
                      </a:lnTo>
                      <a:lnTo>
                        <a:pt x="388" y="53"/>
                      </a:lnTo>
                      <a:lnTo>
                        <a:pt x="432" y="215"/>
                      </a:lnTo>
                      <a:lnTo>
                        <a:pt x="415" y="349"/>
                      </a:lnTo>
                      <a:lnTo>
                        <a:pt x="379" y="458"/>
                      </a:lnTo>
                      <a:lnTo>
                        <a:pt x="309" y="485"/>
                      </a:lnTo>
                      <a:lnTo>
                        <a:pt x="221" y="475"/>
                      </a:lnTo>
                      <a:lnTo>
                        <a:pt x="132" y="368"/>
                      </a:lnTo>
                      <a:lnTo>
                        <a:pt x="123" y="288"/>
                      </a:lnTo>
                      <a:lnTo>
                        <a:pt x="0" y="242"/>
                      </a:lnTo>
                      <a:lnTo>
                        <a:pt x="0" y="189"/>
                      </a:lnTo>
                      <a:lnTo>
                        <a:pt x="123" y="20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14192" name="Freeform 48"/>
                <p:cNvSpPr>
                  <a:spLocks/>
                </p:cNvSpPr>
                <p:nvPr/>
              </p:nvSpPr>
              <p:spPr bwMode="auto">
                <a:xfrm>
                  <a:off x="2573" y="2253"/>
                  <a:ext cx="500" cy="828"/>
                </a:xfrm>
                <a:custGeom>
                  <a:avLst/>
                  <a:gdLst/>
                  <a:ahLst/>
                  <a:cxnLst>
                    <a:cxn ang="0">
                      <a:pos x="41" y="173"/>
                    </a:cxn>
                    <a:cxn ang="0">
                      <a:pos x="163" y="35"/>
                    </a:cxn>
                    <a:cxn ang="0">
                      <a:pos x="232" y="0"/>
                    </a:cxn>
                    <a:cxn ang="0">
                      <a:pos x="366" y="5"/>
                    </a:cxn>
                    <a:cxn ang="0">
                      <a:pos x="488" y="57"/>
                    </a:cxn>
                    <a:cxn ang="0">
                      <a:pos x="500" y="126"/>
                    </a:cxn>
                    <a:cxn ang="0">
                      <a:pos x="483" y="207"/>
                    </a:cxn>
                    <a:cxn ang="0">
                      <a:pos x="396" y="281"/>
                    </a:cxn>
                    <a:cxn ang="0">
                      <a:pos x="349" y="414"/>
                    </a:cxn>
                    <a:cxn ang="0">
                      <a:pos x="349" y="552"/>
                    </a:cxn>
                    <a:cxn ang="0">
                      <a:pos x="384" y="637"/>
                    </a:cxn>
                    <a:cxn ang="0">
                      <a:pos x="448" y="695"/>
                    </a:cxn>
                    <a:cxn ang="0">
                      <a:pos x="448" y="765"/>
                    </a:cxn>
                    <a:cxn ang="0">
                      <a:pos x="419" y="800"/>
                    </a:cxn>
                    <a:cxn ang="0">
                      <a:pos x="384" y="816"/>
                    </a:cxn>
                    <a:cxn ang="0">
                      <a:pos x="268" y="828"/>
                    </a:cxn>
                    <a:cxn ang="0">
                      <a:pos x="163" y="747"/>
                    </a:cxn>
                    <a:cxn ang="0">
                      <a:pos x="53" y="574"/>
                    </a:cxn>
                    <a:cxn ang="0">
                      <a:pos x="0" y="368"/>
                    </a:cxn>
                    <a:cxn ang="0">
                      <a:pos x="140" y="436"/>
                    </a:cxn>
                    <a:cxn ang="0">
                      <a:pos x="192" y="436"/>
                    </a:cxn>
                    <a:cxn ang="0">
                      <a:pos x="227" y="396"/>
                    </a:cxn>
                    <a:cxn ang="0">
                      <a:pos x="251" y="316"/>
                    </a:cxn>
                    <a:cxn ang="0">
                      <a:pos x="209" y="293"/>
                    </a:cxn>
                    <a:cxn ang="0">
                      <a:pos x="53" y="293"/>
                    </a:cxn>
                    <a:cxn ang="0">
                      <a:pos x="18" y="293"/>
                    </a:cxn>
                    <a:cxn ang="0">
                      <a:pos x="41" y="173"/>
                    </a:cxn>
                  </a:cxnLst>
                  <a:rect l="0" t="0" r="r" b="b"/>
                  <a:pathLst>
                    <a:path w="500" h="828">
                      <a:moveTo>
                        <a:pt x="41" y="173"/>
                      </a:moveTo>
                      <a:lnTo>
                        <a:pt x="163" y="35"/>
                      </a:lnTo>
                      <a:lnTo>
                        <a:pt x="232" y="0"/>
                      </a:lnTo>
                      <a:lnTo>
                        <a:pt x="366" y="5"/>
                      </a:lnTo>
                      <a:lnTo>
                        <a:pt x="488" y="57"/>
                      </a:lnTo>
                      <a:lnTo>
                        <a:pt x="500" y="126"/>
                      </a:lnTo>
                      <a:lnTo>
                        <a:pt x="483" y="207"/>
                      </a:lnTo>
                      <a:lnTo>
                        <a:pt x="396" y="281"/>
                      </a:lnTo>
                      <a:lnTo>
                        <a:pt x="349" y="414"/>
                      </a:lnTo>
                      <a:lnTo>
                        <a:pt x="349" y="552"/>
                      </a:lnTo>
                      <a:lnTo>
                        <a:pt x="384" y="637"/>
                      </a:lnTo>
                      <a:lnTo>
                        <a:pt x="448" y="695"/>
                      </a:lnTo>
                      <a:lnTo>
                        <a:pt x="448" y="765"/>
                      </a:lnTo>
                      <a:lnTo>
                        <a:pt x="419" y="800"/>
                      </a:lnTo>
                      <a:lnTo>
                        <a:pt x="384" y="816"/>
                      </a:lnTo>
                      <a:lnTo>
                        <a:pt x="268" y="828"/>
                      </a:lnTo>
                      <a:lnTo>
                        <a:pt x="163" y="747"/>
                      </a:lnTo>
                      <a:lnTo>
                        <a:pt x="53" y="574"/>
                      </a:lnTo>
                      <a:lnTo>
                        <a:pt x="0" y="368"/>
                      </a:lnTo>
                      <a:lnTo>
                        <a:pt x="140" y="436"/>
                      </a:lnTo>
                      <a:lnTo>
                        <a:pt x="192" y="436"/>
                      </a:lnTo>
                      <a:lnTo>
                        <a:pt x="227" y="396"/>
                      </a:lnTo>
                      <a:lnTo>
                        <a:pt x="251" y="316"/>
                      </a:lnTo>
                      <a:lnTo>
                        <a:pt x="209" y="293"/>
                      </a:lnTo>
                      <a:lnTo>
                        <a:pt x="53" y="293"/>
                      </a:lnTo>
                      <a:lnTo>
                        <a:pt x="18" y="293"/>
                      </a:lnTo>
                      <a:lnTo>
                        <a:pt x="41" y="173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14193" name="Freeform 49"/>
                <p:cNvSpPr>
                  <a:spLocks/>
                </p:cNvSpPr>
                <p:nvPr/>
              </p:nvSpPr>
              <p:spPr bwMode="auto">
                <a:xfrm>
                  <a:off x="2950" y="2289"/>
                  <a:ext cx="265" cy="895"/>
                </a:xfrm>
                <a:custGeom>
                  <a:avLst/>
                  <a:gdLst/>
                  <a:ahLst/>
                  <a:cxnLst>
                    <a:cxn ang="0">
                      <a:pos x="0" y="75"/>
                    </a:cxn>
                    <a:cxn ang="0">
                      <a:pos x="29" y="23"/>
                    </a:cxn>
                    <a:cxn ang="0">
                      <a:pos x="83" y="0"/>
                    </a:cxn>
                    <a:cxn ang="0">
                      <a:pos x="135" y="5"/>
                    </a:cxn>
                    <a:cxn ang="0">
                      <a:pos x="206" y="108"/>
                    </a:cxn>
                    <a:cxn ang="0">
                      <a:pos x="265" y="264"/>
                    </a:cxn>
                    <a:cxn ang="0">
                      <a:pos x="265" y="384"/>
                    </a:cxn>
                    <a:cxn ang="0">
                      <a:pos x="241" y="447"/>
                    </a:cxn>
                    <a:cxn ang="0">
                      <a:pos x="118" y="522"/>
                    </a:cxn>
                    <a:cxn ang="0">
                      <a:pos x="83" y="573"/>
                    </a:cxn>
                    <a:cxn ang="0">
                      <a:pos x="83" y="608"/>
                    </a:cxn>
                    <a:cxn ang="0">
                      <a:pos x="123" y="654"/>
                    </a:cxn>
                    <a:cxn ang="0">
                      <a:pos x="189" y="723"/>
                    </a:cxn>
                    <a:cxn ang="0">
                      <a:pos x="224" y="814"/>
                    </a:cxn>
                    <a:cxn ang="0">
                      <a:pos x="212" y="895"/>
                    </a:cxn>
                    <a:cxn ang="0">
                      <a:pos x="177" y="877"/>
                    </a:cxn>
                    <a:cxn ang="0">
                      <a:pos x="159" y="764"/>
                    </a:cxn>
                    <a:cxn ang="0">
                      <a:pos x="101" y="694"/>
                    </a:cxn>
                    <a:cxn ang="0">
                      <a:pos x="54" y="676"/>
                    </a:cxn>
                    <a:cxn ang="0">
                      <a:pos x="29" y="643"/>
                    </a:cxn>
                    <a:cxn ang="0">
                      <a:pos x="29" y="568"/>
                    </a:cxn>
                    <a:cxn ang="0">
                      <a:pos x="64" y="505"/>
                    </a:cxn>
                    <a:cxn ang="0">
                      <a:pos x="123" y="465"/>
                    </a:cxn>
                    <a:cxn ang="0">
                      <a:pos x="212" y="402"/>
                    </a:cxn>
                    <a:cxn ang="0">
                      <a:pos x="224" y="327"/>
                    </a:cxn>
                    <a:cxn ang="0">
                      <a:pos x="177" y="224"/>
                    </a:cxn>
                    <a:cxn ang="0">
                      <a:pos x="101" y="143"/>
                    </a:cxn>
                    <a:cxn ang="0">
                      <a:pos x="0" y="75"/>
                    </a:cxn>
                  </a:cxnLst>
                  <a:rect l="0" t="0" r="r" b="b"/>
                  <a:pathLst>
                    <a:path w="265" h="895">
                      <a:moveTo>
                        <a:pt x="0" y="75"/>
                      </a:moveTo>
                      <a:lnTo>
                        <a:pt x="29" y="23"/>
                      </a:lnTo>
                      <a:lnTo>
                        <a:pt x="83" y="0"/>
                      </a:lnTo>
                      <a:lnTo>
                        <a:pt x="135" y="5"/>
                      </a:lnTo>
                      <a:lnTo>
                        <a:pt x="206" y="108"/>
                      </a:lnTo>
                      <a:lnTo>
                        <a:pt x="265" y="264"/>
                      </a:lnTo>
                      <a:lnTo>
                        <a:pt x="265" y="384"/>
                      </a:lnTo>
                      <a:lnTo>
                        <a:pt x="241" y="447"/>
                      </a:lnTo>
                      <a:lnTo>
                        <a:pt x="118" y="522"/>
                      </a:lnTo>
                      <a:lnTo>
                        <a:pt x="83" y="573"/>
                      </a:lnTo>
                      <a:lnTo>
                        <a:pt x="83" y="608"/>
                      </a:lnTo>
                      <a:lnTo>
                        <a:pt x="123" y="654"/>
                      </a:lnTo>
                      <a:lnTo>
                        <a:pt x="189" y="723"/>
                      </a:lnTo>
                      <a:lnTo>
                        <a:pt x="224" y="814"/>
                      </a:lnTo>
                      <a:lnTo>
                        <a:pt x="212" y="895"/>
                      </a:lnTo>
                      <a:lnTo>
                        <a:pt x="177" y="877"/>
                      </a:lnTo>
                      <a:lnTo>
                        <a:pt x="159" y="764"/>
                      </a:lnTo>
                      <a:lnTo>
                        <a:pt x="101" y="694"/>
                      </a:lnTo>
                      <a:lnTo>
                        <a:pt x="54" y="676"/>
                      </a:lnTo>
                      <a:lnTo>
                        <a:pt x="29" y="643"/>
                      </a:lnTo>
                      <a:lnTo>
                        <a:pt x="29" y="568"/>
                      </a:lnTo>
                      <a:lnTo>
                        <a:pt x="64" y="505"/>
                      </a:lnTo>
                      <a:lnTo>
                        <a:pt x="123" y="465"/>
                      </a:lnTo>
                      <a:lnTo>
                        <a:pt x="212" y="402"/>
                      </a:lnTo>
                      <a:lnTo>
                        <a:pt x="224" y="327"/>
                      </a:lnTo>
                      <a:lnTo>
                        <a:pt x="177" y="224"/>
                      </a:lnTo>
                      <a:lnTo>
                        <a:pt x="101" y="143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14194" name="Freeform 50"/>
                <p:cNvSpPr>
                  <a:spLocks/>
                </p:cNvSpPr>
                <p:nvPr/>
              </p:nvSpPr>
              <p:spPr bwMode="auto">
                <a:xfrm>
                  <a:off x="2308" y="2238"/>
                  <a:ext cx="520" cy="435"/>
                </a:xfrm>
                <a:custGeom>
                  <a:avLst/>
                  <a:gdLst/>
                  <a:ahLst/>
                  <a:cxnLst>
                    <a:cxn ang="0">
                      <a:pos x="398" y="5"/>
                    </a:cxn>
                    <a:cxn ang="0">
                      <a:pos x="485" y="0"/>
                    </a:cxn>
                    <a:cxn ang="0">
                      <a:pos x="520" y="35"/>
                    </a:cxn>
                    <a:cxn ang="0">
                      <a:pos x="497" y="87"/>
                    </a:cxn>
                    <a:cxn ang="0">
                      <a:pos x="428" y="110"/>
                    </a:cxn>
                    <a:cxn ang="0">
                      <a:pos x="365" y="110"/>
                    </a:cxn>
                    <a:cxn ang="0">
                      <a:pos x="272" y="127"/>
                    </a:cxn>
                    <a:cxn ang="0">
                      <a:pos x="168" y="145"/>
                    </a:cxn>
                    <a:cxn ang="0">
                      <a:pos x="87" y="180"/>
                    </a:cxn>
                    <a:cxn ang="0">
                      <a:pos x="63" y="214"/>
                    </a:cxn>
                    <a:cxn ang="0">
                      <a:pos x="70" y="249"/>
                    </a:cxn>
                    <a:cxn ang="0">
                      <a:pos x="115" y="296"/>
                    </a:cxn>
                    <a:cxn ang="0">
                      <a:pos x="202" y="331"/>
                    </a:cxn>
                    <a:cxn ang="0">
                      <a:pos x="306" y="331"/>
                    </a:cxn>
                    <a:cxn ang="0">
                      <a:pos x="382" y="331"/>
                    </a:cxn>
                    <a:cxn ang="0">
                      <a:pos x="468" y="348"/>
                    </a:cxn>
                    <a:cxn ang="0">
                      <a:pos x="450" y="435"/>
                    </a:cxn>
                    <a:cxn ang="0">
                      <a:pos x="330" y="401"/>
                    </a:cxn>
                    <a:cxn ang="0">
                      <a:pos x="290" y="371"/>
                    </a:cxn>
                    <a:cxn ang="0">
                      <a:pos x="208" y="371"/>
                    </a:cxn>
                    <a:cxn ang="0">
                      <a:pos x="70" y="336"/>
                    </a:cxn>
                    <a:cxn ang="0">
                      <a:pos x="12" y="284"/>
                    </a:cxn>
                    <a:cxn ang="0">
                      <a:pos x="0" y="214"/>
                    </a:cxn>
                    <a:cxn ang="0">
                      <a:pos x="46" y="145"/>
                    </a:cxn>
                    <a:cxn ang="0">
                      <a:pos x="202" y="75"/>
                    </a:cxn>
                    <a:cxn ang="0">
                      <a:pos x="340" y="40"/>
                    </a:cxn>
                    <a:cxn ang="0">
                      <a:pos x="398" y="5"/>
                    </a:cxn>
                  </a:cxnLst>
                  <a:rect l="0" t="0" r="r" b="b"/>
                  <a:pathLst>
                    <a:path w="520" h="435">
                      <a:moveTo>
                        <a:pt x="398" y="5"/>
                      </a:moveTo>
                      <a:lnTo>
                        <a:pt x="485" y="0"/>
                      </a:lnTo>
                      <a:lnTo>
                        <a:pt x="520" y="35"/>
                      </a:lnTo>
                      <a:lnTo>
                        <a:pt x="497" y="87"/>
                      </a:lnTo>
                      <a:lnTo>
                        <a:pt x="428" y="110"/>
                      </a:lnTo>
                      <a:lnTo>
                        <a:pt x="365" y="110"/>
                      </a:lnTo>
                      <a:lnTo>
                        <a:pt x="272" y="127"/>
                      </a:lnTo>
                      <a:lnTo>
                        <a:pt x="168" y="145"/>
                      </a:lnTo>
                      <a:lnTo>
                        <a:pt x="87" y="180"/>
                      </a:lnTo>
                      <a:lnTo>
                        <a:pt x="63" y="214"/>
                      </a:lnTo>
                      <a:lnTo>
                        <a:pt x="70" y="249"/>
                      </a:lnTo>
                      <a:lnTo>
                        <a:pt x="115" y="296"/>
                      </a:lnTo>
                      <a:lnTo>
                        <a:pt x="202" y="331"/>
                      </a:lnTo>
                      <a:lnTo>
                        <a:pt x="306" y="331"/>
                      </a:lnTo>
                      <a:lnTo>
                        <a:pt x="382" y="331"/>
                      </a:lnTo>
                      <a:lnTo>
                        <a:pt x="468" y="348"/>
                      </a:lnTo>
                      <a:lnTo>
                        <a:pt x="450" y="435"/>
                      </a:lnTo>
                      <a:lnTo>
                        <a:pt x="330" y="401"/>
                      </a:lnTo>
                      <a:lnTo>
                        <a:pt x="290" y="371"/>
                      </a:lnTo>
                      <a:lnTo>
                        <a:pt x="208" y="371"/>
                      </a:lnTo>
                      <a:lnTo>
                        <a:pt x="70" y="336"/>
                      </a:lnTo>
                      <a:lnTo>
                        <a:pt x="12" y="284"/>
                      </a:lnTo>
                      <a:lnTo>
                        <a:pt x="0" y="214"/>
                      </a:lnTo>
                      <a:lnTo>
                        <a:pt x="46" y="145"/>
                      </a:lnTo>
                      <a:lnTo>
                        <a:pt x="202" y="75"/>
                      </a:lnTo>
                      <a:lnTo>
                        <a:pt x="340" y="40"/>
                      </a:lnTo>
                      <a:lnTo>
                        <a:pt x="398" y="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14195" name="Freeform 51"/>
                <p:cNvSpPr>
                  <a:spLocks/>
                </p:cNvSpPr>
                <p:nvPr/>
              </p:nvSpPr>
              <p:spPr bwMode="auto">
                <a:xfrm>
                  <a:off x="2882" y="2923"/>
                  <a:ext cx="383" cy="116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99" y="17"/>
                    </a:cxn>
                    <a:cxn ang="0">
                      <a:pos x="151" y="103"/>
                    </a:cxn>
                    <a:cxn ang="0">
                      <a:pos x="203" y="257"/>
                    </a:cxn>
                    <a:cxn ang="0">
                      <a:pos x="226" y="451"/>
                    </a:cxn>
                    <a:cxn ang="0">
                      <a:pos x="226" y="560"/>
                    </a:cxn>
                    <a:cxn ang="0">
                      <a:pos x="191" y="696"/>
                    </a:cxn>
                    <a:cxn ang="0">
                      <a:pos x="134" y="885"/>
                    </a:cxn>
                    <a:cxn ang="0">
                      <a:pos x="122" y="937"/>
                    </a:cxn>
                    <a:cxn ang="0">
                      <a:pos x="139" y="965"/>
                    </a:cxn>
                    <a:cxn ang="0">
                      <a:pos x="261" y="1006"/>
                    </a:cxn>
                    <a:cxn ang="0">
                      <a:pos x="383" y="1086"/>
                    </a:cxn>
                    <a:cxn ang="0">
                      <a:pos x="378" y="1119"/>
                    </a:cxn>
                    <a:cxn ang="0">
                      <a:pos x="290" y="1160"/>
                    </a:cxn>
                    <a:cxn ang="0">
                      <a:pos x="256" y="1142"/>
                    </a:cxn>
                    <a:cxn ang="0">
                      <a:pos x="191" y="1057"/>
                    </a:cxn>
                    <a:cxn ang="0">
                      <a:pos x="116" y="1016"/>
                    </a:cxn>
                    <a:cxn ang="0">
                      <a:pos x="34" y="988"/>
                    </a:cxn>
                    <a:cxn ang="0">
                      <a:pos x="29" y="948"/>
                    </a:cxn>
                    <a:cxn ang="0">
                      <a:pos x="52" y="868"/>
                    </a:cxn>
                    <a:cxn ang="0">
                      <a:pos x="116" y="743"/>
                    </a:cxn>
                    <a:cxn ang="0">
                      <a:pos x="156" y="594"/>
                    </a:cxn>
                    <a:cxn ang="0">
                      <a:pos x="156" y="423"/>
                    </a:cxn>
                    <a:cxn ang="0">
                      <a:pos x="122" y="274"/>
                    </a:cxn>
                    <a:cxn ang="0">
                      <a:pos x="47" y="136"/>
                    </a:cxn>
                    <a:cxn ang="0">
                      <a:pos x="12" y="6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83" h="1160">
                      <a:moveTo>
                        <a:pt x="0" y="0"/>
                      </a:moveTo>
                      <a:lnTo>
                        <a:pt x="99" y="17"/>
                      </a:lnTo>
                      <a:lnTo>
                        <a:pt x="151" y="103"/>
                      </a:lnTo>
                      <a:lnTo>
                        <a:pt x="203" y="257"/>
                      </a:lnTo>
                      <a:lnTo>
                        <a:pt x="226" y="451"/>
                      </a:lnTo>
                      <a:lnTo>
                        <a:pt x="226" y="560"/>
                      </a:lnTo>
                      <a:lnTo>
                        <a:pt x="191" y="696"/>
                      </a:lnTo>
                      <a:lnTo>
                        <a:pt x="134" y="885"/>
                      </a:lnTo>
                      <a:lnTo>
                        <a:pt x="122" y="937"/>
                      </a:lnTo>
                      <a:lnTo>
                        <a:pt x="139" y="965"/>
                      </a:lnTo>
                      <a:lnTo>
                        <a:pt x="261" y="1006"/>
                      </a:lnTo>
                      <a:lnTo>
                        <a:pt x="383" y="1086"/>
                      </a:lnTo>
                      <a:lnTo>
                        <a:pt x="378" y="1119"/>
                      </a:lnTo>
                      <a:lnTo>
                        <a:pt x="290" y="1160"/>
                      </a:lnTo>
                      <a:lnTo>
                        <a:pt x="256" y="1142"/>
                      </a:lnTo>
                      <a:lnTo>
                        <a:pt x="191" y="1057"/>
                      </a:lnTo>
                      <a:lnTo>
                        <a:pt x="116" y="1016"/>
                      </a:lnTo>
                      <a:lnTo>
                        <a:pt x="34" y="988"/>
                      </a:lnTo>
                      <a:lnTo>
                        <a:pt x="29" y="948"/>
                      </a:lnTo>
                      <a:lnTo>
                        <a:pt x="52" y="868"/>
                      </a:lnTo>
                      <a:lnTo>
                        <a:pt x="116" y="743"/>
                      </a:lnTo>
                      <a:lnTo>
                        <a:pt x="156" y="594"/>
                      </a:lnTo>
                      <a:lnTo>
                        <a:pt x="156" y="423"/>
                      </a:lnTo>
                      <a:lnTo>
                        <a:pt x="122" y="274"/>
                      </a:lnTo>
                      <a:lnTo>
                        <a:pt x="47" y="136"/>
                      </a:lnTo>
                      <a:lnTo>
                        <a:pt x="12" y="6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14196" name="Freeform 52"/>
                <p:cNvSpPr>
                  <a:spLocks/>
                </p:cNvSpPr>
                <p:nvPr/>
              </p:nvSpPr>
              <p:spPr bwMode="auto">
                <a:xfrm>
                  <a:off x="2443" y="2919"/>
                  <a:ext cx="461" cy="1027"/>
                </a:xfrm>
                <a:custGeom>
                  <a:avLst/>
                  <a:gdLst/>
                  <a:ahLst/>
                  <a:cxnLst>
                    <a:cxn ang="0">
                      <a:pos x="421" y="0"/>
                    </a:cxn>
                    <a:cxn ang="0">
                      <a:pos x="449" y="22"/>
                    </a:cxn>
                    <a:cxn ang="0">
                      <a:pos x="461" y="91"/>
                    </a:cxn>
                    <a:cxn ang="0">
                      <a:pos x="439" y="159"/>
                    </a:cxn>
                    <a:cxn ang="0">
                      <a:pos x="380" y="245"/>
                    </a:cxn>
                    <a:cxn ang="0">
                      <a:pos x="315" y="348"/>
                    </a:cxn>
                    <a:cxn ang="0">
                      <a:pos x="293" y="462"/>
                    </a:cxn>
                    <a:cxn ang="0">
                      <a:pos x="310" y="645"/>
                    </a:cxn>
                    <a:cxn ang="0">
                      <a:pos x="350" y="868"/>
                    </a:cxn>
                    <a:cxn ang="0">
                      <a:pos x="380" y="959"/>
                    </a:cxn>
                    <a:cxn ang="0">
                      <a:pos x="368" y="987"/>
                    </a:cxn>
                    <a:cxn ang="0">
                      <a:pos x="298" y="992"/>
                    </a:cxn>
                    <a:cxn ang="0">
                      <a:pos x="211" y="969"/>
                    </a:cxn>
                    <a:cxn ang="0">
                      <a:pos x="134" y="1004"/>
                    </a:cxn>
                    <a:cxn ang="0">
                      <a:pos x="87" y="1027"/>
                    </a:cxn>
                    <a:cxn ang="0">
                      <a:pos x="53" y="1022"/>
                    </a:cxn>
                    <a:cxn ang="0">
                      <a:pos x="0" y="959"/>
                    </a:cxn>
                    <a:cxn ang="0">
                      <a:pos x="53" y="936"/>
                    </a:cxn>
                    <a:cxn ang="0">
                      <a:pos x="187" y="908"/>
                    </a:cxn>
                    <a:cxn ang="0">
                      <a:pos x="263" y="936"/>
                    </a:cxn>
                    <a:cxn ang="0">
                      <a:pos x="315" y="936"/>
                    </a:cxn>
                    <a:cxn ang="0">
                      <a:pos x="310" y="890"/>
                    </a:cxn>
                    <a:cxn ang="0">
                      <a:pos x="258" y="616"/>
                    </a:cxn>
                    <a:cxn ang="0">
                      <a:pos x="222" y="456"/>
                    </a:cxn>
                    <a:cxn ang="0">
                      <a:pos x="228" y="376"/>
                    </a:cxn>
                    <a:cxn ang="0">
                      <a:pos x="280" y="227"/>
                    </a:cxn>
                    <a:cxn ang="0">
                      <a:pos x="333" y="91"/>
                    </a:cxn>
                    <a:cxn ang="0">
                      <a:pos x="421" y="0"/>
                    </a:cxn>
                  </a:cxnLst>
                  <a:rect l="0" t="0" r="r" b="b"/>
                  <a:pathLst>
                    <a:path w="461" h="1027">
                      <a:moveTo>
                        <a:pt x="421" y="0"/>
                      </a:moveTo>
                      <a:lnTo>
                        <a:pt x="449" y="22"/>
                      </a:lnTo>
                      <a:lnTo>
                        <a:pt x="461" y="91"/>
                      </a:lnTo>
                      <a:lnTo>
                        <a:pt x="439" y="159"/>
                      </a:lnTo>
                      <a:lnTo>
                        <a:pt x="380" y="245"/>
                      </a:lnTo>
                      <a:lnTo>
                        <a:pt x="315" y="348"/>
                      </a:lnTo>
                      <a:lnTo>
                        <a:pt x="293" y="462"/>
                      </a:lnTo>
                      <a:lnTo>
                        <a:pt x="310" y="645"/>
                      </a:lnTo>
                      <a:lnTo>
                        <a:pt x="350" y="868"/>
                      </a:lnTo>
                      <a:lnTo>
                        <a:pt x="380" y="959"/>
                      </a:lnTo>
                      <a:lnTo>
                        <a:pt x="368" y="987"/>
                      </a:lnTo>
                      <a:lnTo>
                        <a:pt x="298" y="992"/>
                      </a:lnTo>
                      <a:lnTo>
                        <a:pt x="211" y="969"/>
                      </a:lnTo>
                      <a:lnTo>
                        <a:pt x="134" y="1004"/>
                      </a:lnTo>
                      <a:lnTo>
                        <a:pt x="87" y="1027"/>
                      </a:lnTo>
                      <a:lnTo>
                        <a:pt x="53" y="1022"/>
                      </a:lnTo>
                      <a:lnTo>
                        <a:pt x="0" y="959"/>
                      </a:lnTo>
                      <a:lnTo>
                        <a:pt x="53" y="936"/>
                      </a:lnTo>
                      <a:lnTo>
                        <a:pt x="187" y="908"/>
                      </a:lnTo>
                      <a:lnTo>
                        <a:pt x="263" y="936"/>
                      </a:lnTo>
                      <a:lnTo>
                        <a:pt x="315" y="936"/>
                      </a:lnTo>
                      <a:lnTo>
                        <a:pt x="310" y="890"/>
                      </a:lnTo>
                      <a:lnTo>
                        <a:pt x="258" y="616"/>
                      </a:lnTo>
                      <a:lnTo>
                        <a:pt x="222" y="456"/>
                      </a:lnTo>
                      <a:lnTo>
                        <a:pt x="228" y="376"/>
                      </a:lnTo>
                      <a:lnTo>
                        <a:pt x="280" y="227"/>
                      </a:lnTo>
                      <a:lnTo>
                        <a:pt x="333" y="91"/>
                      </a:lnTo>
                      <a:lnTo>
                        <a:pt x="42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414197" name="Freeform 53"/>
              <p:cNvSpPr>
                <a:spLocks/>
              </p:cNvSpPr>
              <p:nvPr/>
            </p:nvSpPr>
            <p:spPr bwMode="auto">
              <a:xfrm flipH="1">
                <a:off x="772" y="2484"/>
                <a:ext cx="170" cy="137"/>
              </a:xfrm>
              <a:custGeom>
                <a:avLst/>
                <a:gdLst/>
                <a:ahLst/>
                <a:cxnLst>
                  <a:cxn ang="0">
                    <a:pos x="0" y="139"/>
                  </a:cxn>
                  <a:cxn ang="0">
                    <a:pos x="108" y="18"/>
                  </a:cxn>
                  <a:cxn ang="0">
                    <a:pos x="160" y="75"/>
                  </a:cxn>
                  <a:cxn ang="0">
                    <a:pos x="213" y="110"/>
                  </a:cxn>
                  <a:cxn ang="0">
                    <a:pos x="269" y="110"/>
                  </a:cxn>
                  <a:cxn ang="0">
                    <a:pos x="327" y="52"/>
                  </a:cxn>
                  <a:cxn ang="0">
                    <a:pos x="396" y="5"/>
                  </a:cxn>
                  <a:cxn ang="0">
                    <a:pos x="477" y="0"/>
                  </a:cxn>
                  <a:cxn ang="0">
                    <a:pos x="563" y="35"/>
                  </a:cxn>
                  <a:cxn ang="0">
                    <a:pos x="620" y="87"/>
                  </a:cxn>
                  <a:cxn ang="0">
                    <a:pos x="648" y="157"/>
                  </a:cxn>
                  <a:cxn ang="0">
                    <a:pos x="654" y="249"/>
                  </a:cxn>
                  <a:cxn ang="0">
                    <a:pos x="671" y="331"/>
                  </a:cxn>
                  <a:cxn ang="0">
                    <a:pos x="718" y="371"/>
                  </a:cxn>
                  <a:cxn ang="0">
                    <a:pos x="774" y="389"/>
                  </a:cxn>
                  <a:cxn ang="0">
                    <a:pos x="827" y="401"/>
                  </a:cxn>
                  <a:cxn ang="0">
                    <a:pos x="786" y="563"/>
                  </a:cxn>
                  <a:cxn ang="0">
                    <a:pos x="654" y="540"/>
                  </a:cxn>
                  <a:cxn ang="0">
                    <a:pos x="517" y="493"/>
                  </a:cxn>
                  <a:cxn ang="0">
                    <a:pos x="407" y="441"/>
                  </a:cxn>
                  <a:cxn ang="0">
                    <a:pos x="286" y="389"/>
                  </a:cxn>
                  <a:cxn ang="0">
                    <a:pos x="160" y="331"/>
                  </a:cxn>
                  <a:cxn ang="0">
                    <a:pos x="57" y="209"/>
                  </a:cxn>
                  <a:cxn ang="0">
                    <a:pos x="0" y="139"/>
                  </a:cxn>
                </a:cxnLst>
                <a:rect l="0" t="0" r="r" b="b"/>
                <a:pathLst>
                  <a:path w="827" h="563">
                    <a:moveTo>
                      <a:pt x="0" y="139"/>
                    </a:moveTo>
                    <a:lnTo>
                      <a:pt x="108" y="18"/>
                    </a:lnTo>
                    <a:lnTo>
                      <a:pt x="160" y="75"/>
                    </a:lnTo>
                    <a:lnTo>
                      <a:pt x="213" y="110"/>
                    </a:lnTo>
                    <a:lnTo>
                      <a:pt x="269" y="110"/>
                    </a:lnTo>
                    <a:lnTo>
                      <a:pt x="327" y="52"/>
                    </a:lnTo>
                    <a:lnTo>
                      <a:pt x="396" y="5"/>
                    </a:lnTo>
                    <a:lnTo>
                      <a:pt x="477" y="0"/>
                    </a:lnTo>
                    <a:lnTo>
                      <a:pt x="563" y="35"/>
                    </a:lnTo>
                    <a:lnTo>
                      <a:pt x="620" y="87"/>
                    </a:lnTo>
                    <a:lnTo>
                      <a:pt x="648" y="157"/>
                    </a:lnTo>
                    <a:lnTo>
                      <a:pt x="654" y="249"/>
                    </a:lnTo>
                    <a:lnTo>
                      <a:pt x="671" y="331"/>
                    </a:lnTo>
                    <a:lnTo>
                      <a:pt x="718" y="371"/>
                    </a:lnTo>
                    <a:lnTo>
                      <a:pt x="774" y="389"/>
                    </a:lnTo>
                    <a:lnTo>
                      <a:pt x="827" y="401"/>
                    </a:lnTo>
                    <a:lnTo>
                      <a:pt x="786" y="563"/>
                    </a:lnTo>
                    <a:lnTo>
                      <a:pt x="654" y="540"/>
                    </a:lnTo>
                    <a:lnTo>
                      <a:pt x="517" y="493"/>
                    </a:lnTo>
                    <a:lnTo>
                      <a:pt x="407" y="441"/>
                    </a:lnTo>
                    <a:lnTo>
                      <a:pt x="286" y="389"/>
                    </a:lnTo>
                    <a:lnTo>
                      <a:pt x="160" y="331"/>
                    </a:lnTo>
                    <a:lnTo>
                      <a:pt x="57" y="209"/>
                    </a:lnTo>
                    <a:lnTo>
                      <a:pt x="0" y="139"/>
                    </a:lnTo>
                    <a:close/>
                  </a:path>
                </a:pathLst>
              </a:custGeom>
              <a:solidFill>
                <a:srgbClr val="063DE8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4198" name="Freeform 54"/>
              <p:cNvSpPr>
                <a:spLocks/>
              </p:cNvSpPr>
              <p:nvPr/>
            </p:nvSpPr>
            <p:spPr bwMode="auto">
              <a:xfrm flipH="1">
                <a:off x="768" y="2477"/>
                <a:ext cx="177" cy="148"/>
              </a:xfrm>
              <a:custGeom>
                <a:avLst/>
                <a:gdLst/>
                <a:ahLst/>
                <a:cxnLst>
                  <a:cxn ang="0">
                    <a:pos x="75" y="266"/>
                  </a:cxn>
                  <a:cxn ang="0">
                    <a:pos x="172" y="363"/>
                  </a:cxn>
                  <a:cxn ang="0">
                    <a:pos x="304" y="428"/>
                  </a:cxn>
                  <a:cxn ang="0">
                    <a:pos x="489" y="513"/>
                  </a:cxn>
                  <a:cxn ang="0">
                    <a:pos x="615" y="566"/>
                  </a:cxn>
                  <a:cxn ang="0">
                    <a:pos x="816" y="606"/>
                  </a:cxn>
                  <a:cxn ang="0">
                    <a:pos x="856" y="393"/>
                  </a:cxn>
                  <a:cxn ang="0">
                    <a:pos x="804" y="393"/>
                  </a:cxn>
                  <a:cxn ang="0">
                    <a:pos x="753" y="363"/>
                  </a:cxn>
                  <a:cxn ang="0">
                    <a:pos x="695" y="323"/>
                  </a:cxn>
                  <a:cxn ang="0">
                    <a:pos x="695" y="243"/>
                  </a:cxn>
                  <a:cxn ang="0">
                    <a:pos x="660" y="116"/>
                  </a:cxn>
                  <a:cxn ang="0">
                    <a:pos x="597" y="46"/>
                  </a:cxn>
                  <a:cxn ang="0">
                    <a:pos x="505" y="0"/>
                  </a:cxn>
                  <a:cxn ang="0">
                    <a:pos x="391" y="12"/>
                  </a:cxn>
                  <a:cxn ang="0">
                    <a:pos x="321" y="53"/>
                  </a:cxn>
                  <a:cxn ang="0">
                    <a:pos x="286" y="98"/>
                  </a:cxn>
                  <a:cxn ang="0">
                    <a:pos x="253" y="121"/>
                  </a:cxn>
                  <a:cxn ang="0">
                    <a:pos x="218" y="116"/>
                  </a:cxn>
                  <a:cxn ang="0">
                    <a:pos x="166" y="63"/>
                  </a:cxn>
                  <a:cxn ang="0">
                    <a:pos x="132" y="0"/>
                  </a:cxn>
                  <a:cxn ang="0">
                    <a:pos x="103" y="30"/>
                  </a:cxn>
                  <a:cxn ang="0">
                    <a:pos x="0" y="150"/>
                  </a:cxn>
                  <a:cxn ang="0">
                    <a:pos x="5" y="178"/>
                  </a:cxn>
                  <a:cxn ang="0">
                    <a:pos x="17" y="191"/>
                  </a:cxn>
                  <a:cxn ang="0">
                    <a:pos x="120" y="81"/>
                  </a:cxn>
                  <a:cxn ang="0">
                    <a:pos x="172" y="133"/>
                  </a:cxn>
                  <a:cxn ang="0">
                    <a:pos x="206" y="168"/>
                  </a:cxn>
                  <a:cxn ang="0">
                    <a:pos x="253" y="168"/>
                  </a:cxn>
                  <a:cxn ang="0">
                    <a:pos x="286" y="156"/>
                  </a:cxn>
                  <a:cxn ang="0">
                    <a:pos x="339" y="116"/>
                  </a:cxn>
                  <a:cxn ang="0">
                    <a:pos x="367" y="70"/>
                  </a:cxn>
                  <a:cxn ang="0">
                    <a:pos x="442" y="46"/>
                  </a:cxn>
                  <a:cxn ang="0">
                    <a:pos x="505" y="53"/>
                  </a:cxn>
                  <a:cxn ang="0">
                    <a:pos x="562" y="87"/>
                  </a:cxn>
                  <a:cxn ang="0">
                    <a:pos x="615" y="138"/>
                  </a:cxn>
                  <a:cxn ang="0">
                    <a:pos x="643" y="203"/>
                  </a:cxn>
                  <a:cxn ang="0">
                    <a:pos x="643" y="260"/>
                  </a:cxn>
                  <a:cxn ang="0">
                    <a:pos x="643" y="323"/>
                  </a:cxn>
                  <a:cxn ang="0">
                    <a:pos x="666" y="375"/>
                  </a:cxn>
                  <a:cxn ang="0">
                    <a:pos x="730" y="410"/>
                  </a:cxn>
                  <a:cxn ang="0">
                    <a:pos x="804" y="444"/>
                  </a:cxn>
                  <a:cxn ang="0">
                    <a:pos x="770" y="554"/>
                  </a:cxn>
                  <a:cxn ang="0">
                    <a:pos x="580" y="503"/>
                  </a:cxn>
                  <a:cxn ang="0">
                    <a:pos x="454" y="450"/>
                  </a:cxn>
                  <a:cxn ang="0">
                    <a:pos x="339" y="416"/>
                  </a:cxn>
                  <a:cxn ang="0">
                    <a:pos x="241" y="363"/>
                  </a:cxn>
                  <a:cxn ang="0">
                    <a:pos x="120" y="266"/>
                  </a:cxn>
                  <a:cxn ang="0">
                    <a:pos x="34" y="173"/>
                  </a:cxn>
                  <a:cxn ang="0">
                    <a:pos x="22" y="185"/>
                  </a:cxn>
                  <a:cxn ang="0">
                    <a:pos x="75" y="266"/>
                  </a:cxn>
                </a:cxnLst>
                <a:rect l="0" t="0" r="r" b="b"/>
                <a:pathLst>
                  <a:path w="856" h="606">
                    <a:moveTo>
                      <a:pt x="75" y="266"/>
                    </a:moveTo>
                    <a:lnTo>
                      <a:pt x="172" y="363"/>
                    </a:lnTo>
                    <a:lnTo>
                      <a:pt x="304" y="428"/>
                    </a:lnTo>
                    <a:lnTo>
                      <a:pt x="489" y="513"/>
                    </a:lnTo>
                    <a:lnTo>
                      <a:pt x="615" y="566"/>
                    </a:lnTo>
                    <a:lnTo>
                      <a:pt x="816" y="606"/>
                    </a:lnTo>
                    <a:lnTo>
                      <a:pt x="856" y="393"/>
                    </a:lnTo>
                    <a:lnTo>
                      <a:pt x="804" y="393"/>
                    </a:lnTo>
                    <a:lnTo>
                      <a:pt x="753" y="363"/>
                    </a:lnTo>
                    <a:lnTo>
                      <a:pt x="695" y="323"/>
                    </a:lnTo>
                    <a:lnTo>
                      <a:pt x="695" y="243"/>
                    </a:lnTo>
                    <a:lnTo>
                      <a:pt x="660" y="116"/>
                    </a:lnTo>
                    <a:lnTo>
                      <a:pt x="597" y="46"/>
                    </a:lnTo>
                    <a:lnTo>
                      <a:pt x="505" y="0"/>
                    </a:lnTo>
                    <a:lnTo>
                      <a:pt x="391" y="12"/>
                    </a:lnTo>
                    <a:lnTo>
                      <a:pt x="321" y="53"/>
                    </a:lnTo>
                    <a:lnTo>
                      <a:pt x="286" y="98"/>
                    </a:lnTo>
                    <a:lnTo>
                      <a:pt x="253" y="121"/>
                    </a:lnTo>
                    <a:lnTo>
                      <a:pt x="218" y="116"/>
                    </a:lnTo>
                    <a:lnTo>
                      <a:pt x="166" y="63"/>
                    </a:lnTo>
                    <a:lnTo>
                      <a:pt x="132" y="0"/>
                    </a:lnTo>
                    <a:lnTo>
                      <a:pt x="103" y="30"/>
                    </a:lnTo>
                    <a:lnTo>
                      <a:pt x="0" y="150"/>
                    </a:lnTo>
                    <a:lnTo>
                      <a:pt x="5" y="178"/>
                    </a:lnTo>
                    <a:lnTo>
                      <a:pt x="17" y="191"/>
                    </a:lnTo>
                    <a:lnTo>
                      <a:pt x="120" y="81"/>
                    </a:lnTo>
                    <a:lnTo>
                      <a:pt x="172" y="133"/>
                    </a:lnTo>
                    <a:lnTo>
                      <a:pt x="206" y="168"/>
                    </a:lnTo>
                    <a:lnTo>
                      <a:pt x="253" y="168"/>
                    </a:lnTo>
                    <a:lnTo>
                      <a:pt x="286" y="156"/>
                    </a:lnTo>
                    <a:lnTo>
                      <a:pt x="339" y="116"/>
                    </a:lnTo>
                    <a:lnTo>
                      <a:pt x="367" y="70"/>
                    </a:lnTo>
                    <a:lnTo>
                      <a:pt x="442" y="46"/>
                    </a:lnTo>
                    <a:lnTo>
                      <a:pt x="505" y="53"/>
                    </a:lnTo>
                    <a:lnTo>
                      <a:pt x="562" y="87"/>
                    </a:lnTo>
                    <a:lnTo>
                      <a:pt x="615" y="138"/>
                    </a:lnTo>
                    <a:lnTo>
                      <a:pt x="643" y="203"/>
                    </a:lnTo>
                    <a:lnTo>
                      <a:pt x="643" y="260"/>
                    </a:lnTo>
                    <a:lnTo>
                      <a:pt x="643" y="323"/>
                    </a:lnTo>
                    <a:lnTo>
                      <a:pt x="666" y="375"/>
                    </a:lnTo>
                    <a:lnTo>
                      <a:pt x="730" y="410"/>
                    </a:lnTo>
                    <a:lnTo>
                      <a:pt x="804" y="444"/>
                    </a:lnTo>
                    <a:lnTo>
                      <a:pt x="770" y="554"/>
                    </a:lnTo>
                    <a:lnTo>
                      <a:pt x="580" y="503"/>
                    </a:lnTo>
                    <a:lnTo>
                      <a:pt x="454" y="450"/>
                    </a:lnTo>
                    <a:lnTo>
                      <a:pt x="339" y="416"/>
                    </a:lnTo>
                    <a:lnTo>
                      <a:pt x="241" y="363"/>
                    </a:lnTo>
                    <a:lnTo>
                      <a:pt x="120" y="266"/>
                    </a:lnTo>
                    <a:lnTo>
                      <a:pt x="34" y="173"/>
                    </a:lnTo>
                    <a:lnTo>
                      <a:pt x="22" y="185"/>
                    </a:lnTo>
                    <a:lnTo>
                      <a:pt x="75" y="26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4199" name="Oval 55"/>
              <p:cNvSpPr>
                <a:spLocks noChangeArrowheads="1"/>
              </p:cNvSpPr>
              <p:nvPr/>
            </p:nvSpPr>
            <p:spPr bwMode="auto">
              <a:xfrm rot="4286940" flipH="1">
                <a:off x="877" y="2568"/>
                <a:ext cx="34" cy="11"/>
              </a:xfrm>
              <a:prstGeom prst="ellipse">
                <a:avLst/>
              </a:prstGeom>
              <a:solidFill>
                <a:schemeClr val="tx2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lIns="274320" rIns="274320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14200" name="Oval 56"/>
              <p:cNvSpPr>
                <a:spLocks noChangeArrowheads="1"/>
              </p:cNvSpPr>
              <p:nvPr/>
            </p:nvSpPr>
            <p:spPr bwMode="auto">
              <a:xfrm rot="4286940" flipH="1">
                <a:off x="886" y="2575"/>
                <a:ext cx="20" cy="4"/>
              </a:xfrm>
              <a:prstGeom prst="ellipse">
                <a:avLst/>
              </a:prstGeom>
              <a:solidFill>
                <a:schemeClr val="bg2"/>
              </a:solidFill>
              <a:ln w="12700" cap="sq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wrap="none" lIns="274320" rIns="274320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14201" name="Oval 57"/>
              <p:cNvSpPr>
                <a:spLocks noChangeArrowheads="1"/>
              </p:cNvSpPr>
              <p:nvPr/>
            </p:nvSpPr>
            <p:spPr bwMode="auto">
              <a:xfrm rot="4286940" flipH="1">
                <a:off x="887" y="2569"/>
                <a:ext cx="34" cy="10"/>
              </a:xfrm>
              <a:prstGeom prst="ellipse">
                <a:avLst/>
              </a:prstGeom>
              <a:solidFill>
                <a:schemeClr val="tx2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lIns="274320" rIns="274320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14202" name="Oval 58"/>
              <p:cNvSpPr>
                <a:spLocks noChangeArrowheads="1"/>
              </p:cNvSpPr>
              <p:nvPr/>
            </p:nvSpPr>
            <p:spPr bwMode="auto">
              <a:xfrm rot="4286940" flipH="1">
                <a:off x="896" y="2575"/>
                <a:ext cx="20" cy="4"/>
              </a:xfrm>
              <a:prstGeom prst="ellipse">
                <a:avLst/>
              </a:prstGeom>
              <a:solidFill>
                <a:schemeClr val="bg2"/>
              </a:solidFill>
              <a:ln w="12700" cap="sq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wrap="none" lIns="274320" rIns="274320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14203" name="Oval 59"/>
              <p:cNvSpPr>
                <a:spLocks noChangeArrowheads="1"/>
              </p:cNvSpPr>
              <p:nvPr/>
            </p:nvSpPr>
            <p:spPr bwMode="auto">
              <a:xfrm flipH="1">
                <a:off x="889" y="2617"/>
                <a:ext cx="41" cy="21"/>
              </a:xfrm>
              <a:prstGeom prst="ellipse">
                <a:avLst/>
              </a:prstGeom>
              <a:solidFill>
                <a:schemeClr val="bg1"/>
              </a:solidFill>
              <a:ln w="12700" cap="sq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 lIns="274320" rIns="274320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 sz="2400" b="0">
                  <a:latin typeface="Arial Rounded MT Bold" pitchFamily="39" charset="0"/>
                </a:endParaRPr>
              </a:p>
            </p:txBody>
          </p:sp>
        </p:grpSp>
      </p:grpSp>
      <p:graphicFrame>
        <p:nvGraphicFramePr>
          <p:cNvPr id="141415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3769579"/>
              </p:ext>
            </p:extLst>
          </p:nvPr>
        </p:nvGraphicFramePr>
        <p:xfrm>
          <a:off x="769938" y="779340"/>
          <a:ext cx="4973637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406" name="Equation" r:id="rId4" imgW="3213100" imgH="1612900" progId="Equation.DSMT4">
                  <p:embed/>
                </p:oleObj>
              </mc:Choice>
              <mc:Fallback>
                <p:oleObj name="Equation" r:id="rId4" imgW="3213100" imgH="16129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938" y="779340"/>
                        <a:ext cx="4973637" cy="2500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14161" name="Rectangle 17"/>
          <p:cNvSpPr>
            <a:spLocks noGrp="1" noChangeArrowheads="1"/>
          </p:cNvSpPr>
          <p:nvPr>
            <p:ph type="title"/>
          </p:nvPr>
        </p:nvSpPr>
        <p:spPr>
          <a:xfrm>
            <a:off x="457200" y="55440"/>
            <a:ext cx="8229600" cy="723900"/>
          </a:xfrm>
        </p:spPr>
        <p:txBody>
          <a:bodyPr/>
          <a:lstStyle/>
          <a:p>
            <a:r>
              <a:rPr lang="en-US" dirty="0"/>
              <a:t>Recursive </a:t>
            </a:r>
            <a:r>
              <a:rPr lang="en-US" dirty="0" err="1"/>
              <a:t>MakeHeap</a:t>
            </a:r>
            <a:endParaRPr lang="en-US" dirty="0"/>
          </a:p>
        </p:txBody>
      </p: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6369806" y="2130558"/>
            <a:ext cx="457200" cy="914400"/>
            <a:chOff x="2448" y="1997"/>
            <a:chExt cx="288" cy="576"/>
          </a:xfrm>
        </p:grpSpPr>
        <p:sp>
          <p:nvSpPr>
            <p:cNvPr id="1414164" name="Freeform 20"/>
            <p:cNvSpPr>
              <a:spLocks/>
            </p:cNvSpPr>
            <p:nvPr/>
          </p:nvSpPr>
          <p:spPr bwMode="auto">
            <a:xfrm>
              <a:off x="2499" y="1997"/>
              <a:ext cx="144" cy="120"/>
            </a:xfrm>
            <a:custGeom>
              <a:avLst/>
              <a:gdLst/>
              <a:ahLst/>
              <a:cxnLst>
                <a:cxn ang="0">
                  <a:pos x="268" y="117"/>
                </a:cxn>
                <a:cxn ang="0">
                  <a:pos x="217" y="41"/>
                </a:cxn>
                <a:cxn ang="0">
                  <a:pos x="166" y="0"/>
                </a:cxn>
                <a:cxn ang="0">
                  <a:pos x="106" y="0"/>
                </a:cxn>
                <a:cxn ang="0">
                  <a:pos x="40" y="26"/>
                </a:cxn>
                <a:cxn ang="0">
                  <a:pos x="10" y="71"/>
                </a:cxn>
                <a:cxn ang="0">
                  <a:pos x="0" y="132"/>
                </a:cxn>
                <a:cxn ang="0">
                  <a:pos x="10" y="213"/>
                </a:cxn>
                <a:cxn ang="0">
                  <a:pos x="50" y="304"/>
                </a:cxn>
                <a:cxn ang="0">
                  <a:pos x="121" y="365"/>
                </a:cxn>
                <a:cxn ang="0">
                  <a:pos x="176" y="395"/>
                </a:cxn>
                <a:cxn ang="0">
                  <a:pos x="232" y="406"/>
                </a:cxn>
                <a:cxn ang="0">
                  <a:pos x="278" y="390"/>
                </a:cxn>
                <a:cxn ang="0">
                  <a:pos x="303" y="365"/>
                </a:cxn>
                <a:cxn ang="0">
                  <a:pos x="319" y="304"/>
                </a:cxn>
                <a:cxn ang="0">
                  <a:pos x="314" y="233"/>
                </a:cxn>
                <a:cxn ang="0">
                  <a:pos x="298" y="173"/>
                </a:cxn>
                <a:cxn ang="0">
                  <a:pos x="399" y="117"/>
                </a:cxn>
                <a:cxn ang="0">
                  <a:pos x="410" y="92"/>
                </a:cxn>
                <a:cxn ang="0">
                  <a:pos x="399" y="81"/>
                </a:cxn>
                <a:cxn ang="0">
                  <a:pos x="288" y="147"/>
                </a:cxn>
                <a:cxn ang="0">
                  <a:pos x="268" y="117"/>
                </a:cxn>
              </a:cxnLst>
              <a:rect l="0" t="0" r="r" b="b"/>
              <a:pathLst>
                <a:path w="410" h="406">
                  <a:moveTo>
                    <a:pt x="268" y="117"/>
                  </a:moveTo>
                  <a:lnTo>
                    <a:pt x="217" y="41"/>
                  </a:lnTo>
                  <a:lnTo>
                    <a:pt x="166" y="0"/>
                  </a:lnTo>
                  <a:lnTo>
                    <a:pt x="106" y="0"/>
                  </a:lnTo>
                  <a:lnTo>
                    <a:pt x="40" y="26"/>
                  </a:lnTo>
                  <a:lnTo>
                    <a:pt x="10" y="71"/>
                  </a:lnTo>
                  <a:lnTo>
                    <a:pt x="0" y="132"/>
                  </a:lnTo>
                  <a:lnTo>
                    <a:pt x="10" y="213"/>
                  </a:lnTo>
                  <a:lnTo>
                    <a:pt x="50" y="304"/>
                  </a:lnTo>
                  <a:lnTo>
                    <a:pt x="121" y="365"/>
                  </a:lnTo>
                  <a:lnTo>
                    <a:pt x="176" y="395"/>
                  </a:lnTo>
                  <a:lnTo>
                    <a:pt x="232" y="406"/>
                  </a:lnTo>
                  <a:lnTo>
                    <a:pt x="278" y="390"/>
                  </a:lnTo>
                  <a:lnTo>
                    <a:pt x="303" y="365"/>
                  </a:lnTo>
                  <a:lnTo>
                    <a:pt x="319" y="304"/>
                  </a:lnTo>
                  <a:lnTo>
                    <a:pt x="314" y="233"/>
                  </a:lnTo>
                  <a:lnTo>
                    <a:pt x="298" y="173"/>
                  </a:lnTo>
                  <a:lnTo>
                    <a:pt x="399" y="117"/>
                  </a:lnTo>
                  <a:lnTo>
                    <a:pt x="410" y="92"/>
                  </a:lnTo>
                  <a:lnTo>
                    <a:pt x="399" y="81"/>
                  </a:lnTo>
                  <a:lnTo>
                    <a:pt x="288" y="147"/>
                  </a:lnTo>
                  <a:lnTo>
                    <a:pt x="268" y="117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4165" name="Freeform 21"/>
            <p:cNvSpPr>
              <a:spLocks/>
            </p:cNvSpPr>
            <p:nvPr/>
          </p:nvSpPr>
          <p:spPr bwMode="auto">
            <a:xfrm>
              <a:off x="2448" y="2131"/>
              <a:ext cx="115" cy="161"/>
            </a:xfrm>
            <a:custGeom>
              <a:avLst/>
              <a:gdLst/>
              <a:ahLst/>
              <a:cxnLst>
                <a:cxn ang="0">
                  <a:pos x="329" y="15"/>
                </a:cxn>
                <a:cxn ang="0">
                  <a:pos x="293" y="0"/>
                </a:cxn>
                <a:cxn ang="0">
                  <a:pos x="217" y="5"/>
                </a:cxn>
                <a:cxn ang="0">
                  <a:pos x="151" y="56"/>
                </a:cxn>
                <a:cxn ang="0">
                  <a:pos x="55" y="162"/>
                </a:cxn>
                <a:cxn ang="0">
                  <a:pos x="5" y="248"/>
                </a:cxn>
                <a:cxn ang="0">
                  <a:pos x="0" y="278"/>
                </a:cxn>
                <a:cxn ang="0">
                  <a:pos x="25" y="334"/>
                </a:cxn>
                <a:cxn ang="0">
                  <a:pos x="80" y="359"/>
                </a:cxn>
                <a:cxn ang="0">
                  <a:pos x="151" y="389"/>
                </a:cxn>
                <a:cxn ang="0">
                  <a:pos x="207" y="404"/>
                </a:cxn>
                <a:cxn ang="0">
                  <a:pos x="232" y="430"/>
                </a:cxn>
                <a:cxn ang="0">
                  <a:pos x="217" y="465"/>
                </a:cxn>
                <a:cxn ang="0">
                  <a:pos x="177" y="506"/>
                </a:cxn>
                <a:cxn ang="0">
                  <a:pos x="126" y="511"/>
                </a:cxn>
                <a:cxn ang="0">
                  <a:pos x="91" y="495"/>
                </a:cxn>
                <a:cxn ang="0">
                  <a:pos x="70" y="511"/>
                </a:cxn>
                <a:cxn ang="0">
                  <a:pos x="75" y="531"/>
                </a:cxn>
                <a:cxn ang="0">
                  <a:pos x="116" y="546"/>
                </a:cxn>
                <a:cxn ang="0">
                  <a:pos x="177" y="546"/>
                </a:cxn>
                <a:cxn ang="0">
                  <a:pos x="232" y="531"/>
                </a:cxn>
                <a:cxn ang="0">
                  <a:pos x="263" y="511"/>
                </a:cxn>
                <a:cxn ang="0">
                  <a:pos x="283" y="475"/>
                </a:cxn>
                <a:cxn ang="0">
                  <a:pos x="293" y="435"/>
                </a:cxn>
                <a:cxn ang="0">
                  <a:pos x="268" y="399"/>
                </a:cxn>
                <a:cxn ang="0">
                  <a:pos x="207" y="374"/>
                </a:cxn>
                <a:cxn ang="0">
                  <a:pos x="136" y="354"/>
                </a:cxn>
                <a:cxn ang="0">
                  <a:pos x="75" y="319"/>
                </a:cxn>
                <a:cxn ang="0">
                  <a:pos x="60" y="288"/>
                </a:cxn>
                <a:cxn ang="0">
                  <a:pos x="70" y="233"/>
                </a:cxn>
                <a:cxn ang="0">
                  <a:pos x="116" y="162"/>
                </a:cxn>
                <a:cxn ang="0">
                  <a:pos x="172" y="121"/>
                </a:cxn>
                <a:cxn ang="0">
                  <a:pos x="258" y="91"/>
                </a:cxn>
                <a:cxn ang="0">
                  <a:pos x="329" y="76"/>
                </a:cxn>
                <a:cxn ang="0">
                  <a:pos x="329" y="35"/>
                </a:cxn>
                <a:cxn ang="0">
                  <a:pos x="329" y="15"/>
                </a:cxn>
              </a:cxnLst>
              <a:rect l="0" t="0" r="r" b="b"/>
              <a:pathLst>
                <a:path w="329" h="546">
                  <a:moveTo>
                    <a:pt x="329" y="15"/>
                  </a:moveTo>
                  <a:lnTo>
                    <a:pt x="293" y="0"/>
                  </a:lnTo>
                  <a:lnTo>
                    <a:pt x="217" y="5"/>
                  </a:lnTo>
                  <a:lnTo>
                    <a:pt x="151" y="56"/>
                  </a:lnTo>
                  <a:lnTo>
                    <a:pt x="55" y="162"/>
                  </a:lnTo>
                  <a:lnTo>
                    <a:pt x="5" y="248"/>
                  </a:lnTo>
                  <a:lnTo>
                    <a:pt x="0" y="278"/>
                  </a:lnTo>
                  <a:lnTo>
                    <a:pt x="25" y="334"/>
                  </a:lnTo>
                  <a:lnTo>
                    <a:pt x="80" y="359"/>
                  </a:lnTo>
                  <a:lnTo>
                    <a:pt x="151" y="389"/>
                  </a:lnTo>
                  <a:lnTo>
                    <a:pt x="207" y="404"/>
                  </a:lnTo>
                  <a:lnTo>
                    <a:pt x="232" y="430"/>
                  </a:lnTo>
                  <a:lnTo>
                    <a:pt x="217" y="465"/>
                  </a:lnTo>
                  <a:lnTo>
                    <a:pt x="177" y="506"/>
                  </a:lnTo>
                  <a:lnTo>
                    <a:pt x="126" y="511"/>
                  </a:lnTo>
                  <a:lnTo>
                    <a:pt x="91" y="495"/>
                  </a:lnTo>
                  <a:lnTo>
                    <a:pt x="70" y="511"/>
                  </a:lnTo>
                  <a:lnTo>
                    <a:pt x="75" y="531"/>
                  </a:lnTo>
                  <a:lnTo>
                    <a:pt x="116" y="546"/>
                  </a:lnTo>
                  <a:lnTo>
                    <a:pt x="177" y="546"/>
                  </a:lnTo>
                  <a:lnTo>
                    <a:pt x="232" y="531"/>
                  </a:lnTo>
                  <a:lnTo>
                    <a:pt x="263" y="511"/>
                  </a:lnTo>
                  <a:lnTo>
                    <a:pt x="283" y="475"/>
                  </a:lnTo>
                  <a:lnTo>
                    <a:pt x="293" y="435"/>
                  </a:lnTo>
                  <a:lnTo>
                    <a:pt x="268" y="399"/>
                  </a:lnTo>
                  <a:lnTo>
                    <a:pt x="207" y="374"/>
                  </a:lnTo>
                  <a:lnTo>
                    <a:pt x="136" y="354"/>
                  </a:lnTo>
                  <a:lnTo>
                    <a:pt x="75" y="319"/>
                  </a:lnTo>
                  <a:lnTo>
                    <a:pt x="60" y="288"/>
                  </a:lnTo>
                  <a:lnTo>
                    <a:pt x="70" y="233"/>
                  </a:lnTo>
                  <a:lnTo>
                    <a:pt x="116" y="162"/>
                  </a:lnTo>
                  <a:lnTo>
                    <a:pt x="172" y="121"/>
                  </a:lnTo>
                  <a:lnTo>
                    <a:pt x="258" y="91"/>
                  </a:lnTo>
                  <a:lnTo>
                    <a:pt x="329" y="76"/>
                  </a:lnTo>
                  <a:lnTo>
                    <a:pt x="329" y="35"/>
                  </a:lnTo>
                  <a:lnTo>
                    <a:pt x="329" y="15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4166" name="Freeform 22"/>
            <p:cNvSpPr>
              <a:spLocks/>
            </p:cNvSpPr>
            <p:nvPr/>
          </p:nvSpPr>
          <p:spPr bwMode="auto">
            <a:xfrm>
              <a:off x="2545" y="2131"/>
              <a:ext cx="108" cy="199"/>
            </a:xfrm>
            <a:custGeom>
              <a:avLst/>
              <a:gdLst/>
              <a:ahLst/>
              <a:cxnLst>
                <a:cxn ang="0">
                  <a:pos x="269" y="212"/>
                </a:cxn>
                <a:cxn ang="0">
                  <a:pos x="238" y="86"/>
                </a:cxn>
                <a:cxn ang="0">
                  <a:pos x="203" y="25"/>
                </a:cxn>
                <a:cxn ang="0">
                  <a:pos x="126" y="0"/>
                </a:cxn>
                <a:cxn ang="0">
                  <a:pos x="50" y="10"/>
                </a:cxn>
                <a:cxn ang="0">
                  <a:pos x="15" y="76"/>
                </a:cxn>
                <a:cxn ang="0">
                  <a:pos x="20" y="157"/>
                </a:cxn>
                <a:cxn ang="0">
                  <a:pos x="40" y="288"/>
                </a:cxn>
                <a:cxn ang="0">
                  <a:pos x="40" y="404"/>
                </a:cxn>
                <a:cxn ang="0">
                  <a:pos x="15" y="505"/>
                </a:cxn>
                <a:cxn ang="0">
                  <a:pos x="0" y="561"/>
                </a:cxn>
                <a:cxn ang="0">
                  <a:pos x="10" y="612"/>
                </a:cxn>
                <a:cxn ang="0">
                  <a:pos x="45" y="638"/>
                </a:cxn>
                <a:cxn ang="0">
                  <a:pos x="91" y="663"/>
                </a:cxn>
                <a:cxn ang="0">
                  <a:pos x="136" y="673"/>
                </a:cxn>
                <a:cxn ang="0">
                  <a:pos x="193" y="673"/>
                </a:cxn>
                <a:cxn ang="0">
                  <a:pos x="259" y="622"/>
                </a:cxn>
                <a:cxn ang="0">
                  <a:pos x="309" y="515"/>
                </a:cxn>
                <a:cxn ang="0">
                  <a:pos x="304" y="419"/>
                </a:cxn>
                <a:cxn ang="0">
                  <a:pos x="274" y="308"/>
                </a:cxn>
                <a:cxn ang="0">
                  <a:pos x="269" y="212"/>
                </a:cxn>
              </a:cxnLst>
              <a:rect l="0" t="0" r="r" b="b"/>
              <a:pathLst>
                <a:path w="309" h="673">
                  <a:moveTo>
                    <a:pt x="269" y="212"/>
                  </a:moveTo>
                  <a:lnTo>
                    <a:pt x="238" y="86"/>
                  </a:lnTo>
                  <a:lnTo>
                    <a:pt x="203" y="25"/>
                  </a:lnTo>
                  <a:lnTo>
                    <a:pt x="126" y="0"/>
                  </a:lnTo>
                  <a:lnTo>
                    <a:pt x="50" y="10"/>
                  </a:lnTo>
                  <a:lnTo>
                    <a:pt x="15" y="76"/>
                  </a:lnTo>
                  <a:lnTo>
                    <a:pt x="20" y="157"/>
                  </a:lnTo>
                  <a:lnTo>
                    <a:pt x="40" y="288"/>
                  </a:lnTo>
                  <a:lnTo>
                    <a:pt x="40" y="404"/>
                  </a:lnTo>
                  <a:lnTo>
                    <a:pt x="15" y="505"/>
                  </a:lnTo>
                  <a:lnTo>
                    <a:pt x="0" y="561"/>
                  </a:lnTo>
                  <a:lnTo>
                    <a:pt x="10" y="612"/>
                  </a:lnTo>
                  <a:lnTo>
                    <a:pt x="45" y="638"/>
                  </a:lnTo>
                  <a:lnTo>
                    <a:pt x="91" y="663"/>
                  </a:lnTo>
                  <a:lnTo>
                    <a:pt x="136" y="673"/>
                  </a:lnTo>
                  <a:lnTo>
                    <a:pt x="193" y="673"/>
                  </a:lnTo>
                  <a:lnTo>
                    <a:pt x="259" y="622"/>
                  </a:lnTo>
                  <a:lnTo>
                    <a:pt x="309" y="515"/>
                  </a:lnTo>
                  <a:lnTo>
                    <a:pt x="304" y="419"/>
                  </a:lnTo>
                  <a:lnTo>
                    <a:pt x="274" y="308"/>
                  </a:lnTo>
                  <a:lnTo>
                    <a:pt x="269" y="212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4167" name="Freeform 23"/>
            <p:cNvSpPr>
              <a:spLocks/>
            </p:cNvSpPr>
            <p:nvPr/>
          </p:nvSpPr>
          <p:spPr bwMode="auto">
            <a:xfrm>
              <a:off x="2509" y="2285"/>
              <a:ext cx="83" cy="288"/>
            </a:xfrm>
            <a:custGeom>
              <a:avLst/>
              <a:gdLst/>
              <a:ahLst/>
              <a:cxnLst>
                <a:cxn ang="0">
                  <a:pos x="223" y="15"/>
                </a:cxn>
                <a:cxn ang="0">
                  <a:pos x="163" y="0"/>
                </a:cxn>
                <a:cxn ang="0">
                  <a:pos x="127" y="15"/>
                </a:cxn>
                <a:cxn ang="0">
                  <a:pos x="112" y="66"/>
                </a:cxn>
                <a:cxn ang="0">
                  <a:pos x="127" y="344"/>
                </a:cxn>
                <a:cxn ang="0">
                  <a:pos x="127" y="410"/>
                </a:cxn>
                <a:cxn ang="0">
                  <a:pos x="107" y="532"/>
                </a:cxn>
                <a:cxn ang="0">
                  <a:pos x="102" y="674"/>
                </a:cxn>
                <a:cxn ang="0">
                  <a:pos x="112" y="745"/>
                </a:cxn>
                <a:cxn ang="0">
                  <a:pos x="102" y="785"/>
                </a:cxn>
                <a:cxn ang="0">
                  <a:pos x="31" y="846"/>
                </a:cxn>
                <a:cxn ang="0">
                  <a:pos x="0" y="922"/>
                </a:cxn>
                <a:cxn ang="0">
                  <a:pos x="6" y="947"/>
                </a:cxn>
                <a:cxn ang="0">
                  <a:pos x="61" y="973"/>
                </a:cxn>
                <a:cxn ang="0">
                  <a:pos x="76" y="962"/>
                </a:cxn>
                <a:cxn ang="0">
                  <a:pos x="82" y="917"/>
                </a:cxn>
                <a:cxn ang="0">
                  <a:pos x="97" y="851"/>
                </a:cxn>
                <a:cxn ang="0">
                  <a:pos x="122" y="821"/>
                </a:cxn>
                <a:cxn ang="0">
                  <a:pos x="152" y="801"/>
                </a:cxn>
                <a:cxn ang="0">
                  <a:pos x="178" y="775"/>
                </a:cxn>
                <a:cxn ang="0">
                  <a:pos x="183" y="755"/>
                </a:cxn>
                <a:cxn ang="0">
                  <a:pos x="168" y="730"/>
                </a:cxn>
                <a:cxn ang="0">
                  <a:pos x="152" y="715"/>
                </a:cxn>
                <a:cxn ang="0">
                  <a:pos x="142" y="653"/>
                </a:cxn>
                <a:cxn ang="0">
                  <a:pos x="152" y="526"/>
                </a:cxn>
                <a:cxn ang="0">
                  <a:pos x="188" y="380"/>
                </a:cxn>
                <a:cxn ang="0">
                  <a:pos x="223" y="263"/>
                </a:cxn>
                <a:cxn ang="0">
                  <a:pos x="235" y="122"/>
                </a:cxn>
                <a:cxn ang="0">
                  <a:pos x="223" y="15"/>
                </a:cxn>
              </a:cxnLst>
              <a:rect l="0" t="0" r="r" b="b"/>
              <a:pathLst>
                <a:path w="235" h="973">
                  <a:moveTo>
                    <a:pt x="223" y="15"/>
                  </a:moveTo>
                  <a:lnTo>
                    <a:pt x="163" y="0"/>
                  </a:lnTo>
                  <a:lnTo>
                    <a:pt x="127" y="15"/>
                  </a:lnTo>
                  <a:lnTo>
                    <a:pt x="112" y="66"/>
                  </a:lnTo>
                  <a:lnTo>
                    <a:pt x="127" y="344"/>
                  </a:lnTo>
                  <a:lnTo>
                    <a:pt x="127" y="410"/>
                  </a:lnTo>
                  <a:lnTo>
                    <a:pt x="107" y="532"/>
                  </a:lnTo>
                  <a:lnTo>
                    <a:pt x="102" y="674"/>
                  </a:lnTo>
                  <a:lnTo>
                    <a:pt x="112" y="745"/>
                  </a:lnTo>
                  <a:lnTo>
                    <a:pt x="102" y="785"/>
                  </a:lnTo>
                  <a:lnTo>
                    <a:pt x="31" y="846"/>
                  </a:lnTo>
                  <a:lnTo>
                    <a:pt x="0" y="922"/>
                  </a:lnTo>
                  <a:lnTo>
                    <a:pt x="6" y="947"/>
                  </a:lnTo>
                  <a:lnTo>
                    <a:pt x="61" y="973"/>
                  </a:lnTo>
                  <a:lnTo>
                    <a:pt x="76" y="962"/>
                  </a:lnTo>
                  <a:lnTo>
                    <a:pt x="82" y="917"/>
                  </a:lnTo>
                  <a:lnTo>
                    <a:pt x="97" y="851"/>
                  </a:lnTo>
                  <a:lnTo>
                    <a:pt x="122" y="821"/>
                  </a:lnTo>
                  <a:lnTo>
                    <a:pt x="152" y="801"/>
                  </a:lnTo>
                  <a:lnTo>
                    <a:pt x="178" y="775"/>
                  </a:lnTo>
                  <a:lnTo>
                    <a:pt x="183" y="755"/>
                  </a:lnTo>
                  <a:lnTo>
                    <a:pt x="168" y="730"/>
                  </a:lnTo>
                  <a:lnTo>
                    <a:pt x="152" y="715"/>
                  </a:lnTo>
                  <a:lnTo>
                    <a:pt x="142" y="653"/>
                  </a:lnTo>
                  <a:lnTo>
                    <a:pt x="152" y="526"/>
                  </a:lnTo>
                  <a:lnTo>
                    <a:pt x="188" y="380"/>
                  </a:lnTo>
                  <a:lnTo>
                    <a:pt x="223" y="263"/>
                  </a:lnTo>
                  <a:lnTo>
                    <a:pt x="235" y="122"/>
                  </a:lnTo>
                  <a:lnTo>
                    <a:pt x="223" y="15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4168" name="Freeform 24"/>
            <p:cNvSpPr>
              <a:spLocks/>
            </p:cNvSpPr>
            <p:nvPr/>
          </p:nvSpPr>
          <p:spPr bwMode="auto">
            <a:xfrm>
              <a:off x="2599" y="2285"/>
              <a:ext cx="134" cy="243"/>
            </a:xfrm>
            <a:custGeom>
              <a:avLst/>
              <a:gdLst/>
              <a:ahLst/>
              <a:cxnLst>
                <a:cxn ang="0">
                  <a:pos x="126" y="122"/>
                </a:cxn>
                <a:cxn ang="0">
                  <a:pos x="116" y="40"/>
                </a:cxn>
                <a:cxn ang="0">
                  <a:pos x="71" y="0"/>
                </a:cxn>
                <a:cxn ang="0">
                  <a:pos x="5" y="5"/>
                </a:cxn>
                <a:cxn ang="0">
                  <a:pos x="0" y="40"/>
                </a:cxn>
                <a:cxn ang="0">
                  <a:pos x="5" y="117"/>
                </a:cxn>
                <a:cxn ang="0">
                  <a:pos x="40" y="233"/>
                </a:cxn>
                <a:cxn ang="0">
                  <a:pos x="66" y="319"/>
                </a:cxn>
                <a:cxn ang="0">
                  <a:pos x="96" y="435"/>
                </a:cxn>
                <a:cxn ang="0">
                  <a:pos x="106" y="536"/>
                </a:cxn>
                <a:cxn ang="0">
                  <a:pos x="106" y="617"/>
                </a:cxn>
                <a:cxn ang="0">
                  <a:pos x="91" y="679"/>
                </a:cxn>
                <a:cxn ang="0">
                  <a:pos x="76" y="699"/>
                </a:cxn>
                <a:cxn ang="0">
                  <a:pos x="76" y="719"/>
                </a:cxn>
                <a:cxn ang="0">
                  <a:pos x="96" y="750"/>
                </a:cxn>
                <a:cxn ang="0">
                  <a:pos x="131" y="760"/>
                </a:cxn>
                <a:cxn ang="0">
                  <a:pos x="187" y="760"/>
                </a:cxn>
                <a:cxn ang="0">
                  <a:pos x="288" y="785"/>
                </a:cxn>
                <a:cxn ang="0">
                  <a:pos x="318" y="821"/>
                </a:cxn>
                <a:cxn ang="0">
                  <a:pos x="364" y="800"/>
                </a:cxn>
                <a:cxn ang="0">
                  <a:pos x="384" y="750"/>
                </a:cxn>
                <a:cxn ang="0">
                  <a:pos x="364" y="730"/>
                </a:cxn>
                <a:cxn ang="0">
                  <a:pos x="278" y="719"/>
                </a:cxn>
                <a:cxn ang="0">
                  <a:pos x="182" y="719"/>
                </a:cxn>
                <a:cxn ang="0">
                  <a:pos x="141" y="714"/>
                </a:cxn>
                <a:cxn ang="0">
                  <a:pos x="131" y="684"/>
                </a:cxn>
                <a:cxn ang="0">
                  <a:pos x="141" y="627"/>
                </a:cxn>
                <a:cxn ang="0">
                  <a:pos x="147" y="531"/>
                </a:cxn>
                <a:cxn ang="0">
                  <a:pos x="136" y="425"/>
                </a:cxn>
                <a:cxn ang="0">
                  <a:pos x="121" y="284"/>
                </a:cxn>
                <a:cxn ang="0">
                  <a:pos x="126" y="162"/>
                </a:cxn>
                <a:cxn ang="0">
                  <a:pos x="126" y="122"/>
                </a:cxn>
              </a:cxnLst>
              <a:rect l="0" t="0" r="r" b="b"/>
              <a:pathLst>
                <a:path w="384" h="821">
                  <a:moveTo>
                    <a:pt x="126" y="122"/>
                  </a:moveTo>
                  <a:lnTo>
                    <a:pt x="116" y="40"/>
                  </a:lnTo>
                  <a:lnTo>
                    <a:pt x="71" y="0"/>
                  </a:lnTo>
                  <a:lnTo>
                    <a:pt x="5" y="5"/>
                  </a:lnTo>
                  <a:lnTo>
                    <a:pt x="0" y="40"/>
                  </a:lnTo>
                  <a:lnTo>
                    <a:pt x="5" y="117"/>
                  </a:lnTo>
                  <a:lnTo>
                    <a:pt x="40" y="233"/>
                  </a:lnTo>
                  <a:lnTo>
                    <a:pt x="66" y="319"/>
                  </a:lnTo>
                  <a:lnTo>
                    <a:pt x="96" y="435"/>
                  </a:lnTo>
                  <a:lnTo>
                    <a:pt x="106" y="536"/>
                  </a:lnTo>
                  <a:lnTo>
                    <a:pt x="106" y="617"/>
                  </a:lnTo>
                  <a:lnTo>
                    <a:pt x="91" y="679"/>
                  </a:lnTo>
                  <a:lnTo>
                    <a:pt x="76" y="699"/>
                  </a:lnTo>
                  <a:lnTo>
                    <a:pt x="76" y="719"/>
                  </a:lnTo>
                  <a:lnTo>
                    <a:pt x="96" y="750"/>
                  </a:lnTo>
                  <a:lnTo>
                    <a:pt x="131" y="760"/>
                  </a:lnTo>
                  <a:lnTo>
                    <a:pt x="187" y="760"/>
                  </a:lnTo>
                  <a:lnTo>
                    <a:pt x="288" y="785"/>
                  </a:lnTo>
                  <a:lnTo>
                    <a:pt x="318" y="821"/>
                  </a:lnTo>
                  <a:lnTo>
                    <a:pt x="364" y="800"/>
                  </a:lnTo>
                  <a:lnTo>
                    <a:pt x="384" y="750"/>
                  </a:lnTo>
                  <a:lnTo>
                    <a:pt x="364" y="730"/>
                  </a:lnTo>
                  <a:lnTo>
                    <a:pt x="278" y="719"/>
                  </a:lnTo>
                  <a:lnTo>
                    <a:pt x="182" y="719"/>
                  </a:lnTo>
                  <a:lnTo>
                    <a:pt x="141" y="714"/>
                  </a:lnTo>
                  <a:lnTo>
                    <a:pt x="131" y="684"/>
                  </a:lnTo>
                  <a:lnTo>
                    <a:pt x="141" y="627"/>
                  </a:lnTo>
                  <a:lnTo>
                    <a:pt x="147" y="531"/>
                  </a:lnTo>
                  <a:lnTo>
                    <a:pt x="136" y="425"/>
                  </a:lnTo>
                  <a:lnTo>
                    <a:pt x="121" y="284"/>
                  </a:lnTo>
                  <a:lnTo>
                    <a:pt x="126" y="162"/>
                  </a:lnTo>
                  <a:lnTo>
                    <a:pt x="126" y="122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4169" name="Freeform 25"/>
            <p:cNvSpPr>
              <a:spLocks/>
            </p:cNvSpPr>
            <p:nvPr/>
          </p:nvSpPr>
          <p:spPr bwMode="auto">
            <a:xfrm rot="10800000" flipV="1">
              <a:off x="2621" y="2135"/>
              <a:ext cx="115" cy="161"/>
            </a:xfrm>
            <a:custGeom>
              <a:avLst/>
              <a:gdLst/>
              <a:ahLst/>
              <a:cxnLst>
                <a:cxn ang="0">
                  <a:pos x="329" y="15"/>
                </a:cxn>
                <a:cxn ang="0">
                  <a:pos x="293" y="0"/>
                </a:cxn>
                <a:cxn ang="0">
                  <a:pos x="217" y="5"/>
                </a:cxn>
                <a:cxn ang="0">
                  <a:pos x="151" y="56"/>
                </a:cxn>
                <a:cxn ang="0">
                  <a:pos x="55" y="162"/>
                </a:cxn>
                <a:cxn ang="0">
                  <a:pos x="5" y="248"/>
                </a:cxn>
                <a:cxn ang="0">
                  <a:pos x="0" y="278"/>
                </a:cxn>
                <a:cxn ang="0">
                  <a:pos x="25" y="334"/>
                </a:cxn>
                <a:cxn ang="0">
                  <a:pos x="80" y="359"/>
                </a:cxn>
                <a:cxn ang="0">
                  <a:pos x="151" y="389"/>
                </a:cxn>
                <a:cxn ang="0">
                  <a:pos x="207" y="404"/>
                </a:cxn>
                <a:cxn ang="0">
                  <a:pos x="232" y="430"/>
                </a:cxn>
                <a:cxn ang="0">
                  <a:pos x="217" y="465"/>
                </a:cxn>
                <a:cxn ang="0">
                  <a:pos x="177" y="506"/>
                </a:cxn>
                <a:cxn ang="0">
                  <a:pos x="126" y="511"/>
                </a:cxn>
                <a:cxn ang="0">
                  <a:pos x="91" y="495"/>
                </a:cxn>
                <a:cxn ang="0">
                  <a:pos x="70" y="511"/>
                </a:cxn>
                <a:cxn ang="0">
                  <a:pos x="75" y="531"/>
                </a:cxn>
                <a:cxn ang="0">
                  <a:pos x="116" y="546"/>
                </a:cxn>
                <a:cxn ang="0">
                  <a:pos x="177" y="546"/>
                </a:cxn>
                <a:cxn ang="0">
                  <a:pos x="232" y="531"/>
                </a:cxn>
                <a:cxn ang="0">
                  <a:pos x="263" y="511"/>
                </a:cxn>
                <a:cxn ang="0">
                  <a:pos x="283" y="475"/>
                </a:cxn>
                <a:cxn ang="0">
                  <a:pos x="293" y="435"/>
                </a:cxn>
                <a:cxn ang="0">
                  <a:pos x="268" y="399"/>
                </a:cxn>
                <a:cxn ang="0">
                  <a:pos x="207" y="374"/>
                </a:cxn>
                <a:cxn ang="0">
                  <a:pos x="136" y="354"/>
                </a:cxn>
                <a:cxn ang="0">
                  <a:pos x="75" y="319"/>
                </a:cxn>
                <a:cxn ang="0">
                  <a:pos x="60" y="288"/>
                </a:cxn>
                <a:cxn ang="0">
                  <a:pos x="70" y="233"/>
                </a:cxn>
                <a:cxn ang="0">
                  <a:pos x="116" y="162"/>
                </a:cxn>
                <a:cxn ang="0">
                  <a:pos x="172" y="121"/>
                </a:cxn>
                <a:cxn ang="0">
                  <a:pos x="258" y="91"/>
                </a:cxn>
                <a:cxn ang="0">
                  <a:pos x="329" y="76"/>
                </a:cxn>
                <a:cxn ang="0">
                  <a:pos x="329" y="35"/>
                </a:cxn>
                <a:cxn ang="0">
                  <a:pos x="329" y="15"/>
                </a:cxn>
              </a:cxnLst>
              <a:rect l="0" t="0" r="r" b="b"/>
              <a:pathLst>
                <a:path w="329" h="546">
                  <a:moveTo>
                    <a:pt x="329" y="15"/>
                  </a:moveTo>
                  <a:lnTo>
                    <a:pt x="293" y="0"/>
                  </a:lnTo>
                  <a:lnTo>
                    <a:pt x="217" y="5"/>
                  </a:lnTo>
                  <a:lnTo>
                    <a:pt x="151" y="56"/>
                  </a:lnTo>
                  <a:lnTo>
                    <a:pt x="55" y="162"/>
                  </a:lnTo>
                  <a:lnTo>
                    <a:pt x="5" y="248"/>
                  </a:lnTo>
                  <a:lnTo>
                    <a:pt x="0" y="278"/>
                  </a:lnTo>
                  <a:lnTo>
                    <a:pt x="25" y="334"/>
                  </a:lnTo>
                  <a:lnTo>
                    <a:pt x="80" y="359"/>
                  </a:lnTo>
                  <a:lnTo>
                    <a:pt x="151" y="389"/>
                  </a:lnTo>
                  <a:lnTo>
                    <a:pt x="207" y="404"/>
                  </a:lnTo>
                  <a:lnTo>
                    <a:pt x="232" y="430"/>
                  </a:lnTo>
                  <a:lnTo>
                    <a:pt x="217" y="465"/>
                  </a:lnTo>
                  <a:lnTo>
                    <a:pt x="177" y="506"/>
                  </a:lnTo>
                  <a:lnTo>
                    <a:pt x="126" y="511"/>
                  </a:lnTo>
                  <a:lnTo>
                    <a:pt x="91" y="495"/>
                  </a:lnTo>
                  <a:lnTo>
                    <a:pt x="70" y="511"/>
                  </a:lnTo>
                  <a:lnTo>
                    <a:pt x="75" y="531"/>
                  </a:lnTo>
                  <a:lnTo>
                    <a:pt x="116" y="546"/>
                  </a:lnTo>
                  <a:lnTo>
                    <a:pt x="177" y="546"/>
                  </a:lnTo>
                  <a:lnTo>
                    <a:pt x="232" y="531"/>
                  </a:lnTo>
                  <a:lnTo>
                    <a:pt x="263" y="511"/>
                  </a:lnTo>
                  <a:lnTo>
                    <a:pt x="283" y="475"/>
                  </a:lnTo>
                  <a:lnTo>
                    <a:pt x="293" y="435"/>
                  </a:lnTo>
                  <a:lnTo>
                    <a:pt x="268" y="399"/>
                  </a:lnTo>
                  <a:lnTo>
                    <a:pt x="207" y="374"/>
                  </a:lnTo>
                  <a:lnTo>
                    <a:pt x="136" y="354"/>
                  </a:lnTo>
                  <a:lnTo>
                    <a:pt x="75" y="319"/>
                  </a:lnTo>
                  <a:lnTo>
                    <a:pt x="60" y="288"/>
                  </a:lnTo>
                  <a:lnTo>
                    <a:pt x="70" y="233"/>
                  </a:lnTo>
                  <a:lnTo>
                    <a:pt x="116" y="162"/>
                  </a:lnTo>
                  <a:lnTo>
                    <a:pt x="172" y="121"/>
                  </a:lnTo>
                  <a:lnTo>
                    <a:pt x="258" y="91"/>
                  </a:lnTo>
                  <a:lnTo>
                    <a:pt x="329" y="76"/>
                  </a:lnTo>
                  <a:lnTo>
                    <a:pt x="329" y="35"/>
                  </a:lnTo>
                  <a:lnTo>
                    <a:pt x="329" y="15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14207" name="Text Box 63"/>
          <p:cNvSpPr txBox="1">
            <a:spLocks noChangeArrowheads="1"/>
          </p:cNvSpPr>
          <p:nvPr/>
        </p:nvSpPr>
        <p:spPr bwMode="auto">
          <a:xfrm>
            <a:off x="7222294" y="2559183"/>
            <a:ext cx="268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i="1">
                <a:solidFill>
                  <a:schemeClr val="hlink"/>
                </a:solidFill>
              </a:rPr>
              <a:t>i</a:t>
            </a:r>
          </a:p>
        </p:txBody>
      </p:sp>
      <p:sp>
        <p:nvSpPr>
          <p:cNvPr id="1414210" name="Text Box 66"/>
          <p:cNvSpPr txBox="1">
            <a:spLocks noChangeArrowheads="1"/>
          </p:cNvSpPr>
          <p:nvPr/>
        </p:nvSpPr>
        <p:spPr bwMode="auto">
          <a:xfrm>
            <a:off x="6192006" y="5027746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i="1">
                <a:solidFill>
                  <a:schemeClr val="hlink"/>
                </a:solidFill>
              </a:rPr>
              <a:t>n</a:t>
            </a:r>
          </a:p>
        </p:txBody>
      </p:sp>
      <p:grpSp>
        <p:nvGrpSpPr>
          <p:cNvPr id="8" name="Group 70"/>
          <p:cNvGrpSpPr>
            <a:grpSpLocks/>
          </p:cNvGrpSpPr>
          <p:nvPr/>
        </p:nvGrpSpPr>
        <p:grpSpPr bwMode="auto">
          <a:xfrm>
            <a:off x="1937506" y="4130808"/>
            <a:ext cx="3297238" cy="361950"/>
            <a:chOff x="592" y="2978"/>
            <a:chExt cx="2077" cy="228"/>
          </a:xfrm>
        </p:grpSpPr>
        <p:graphicFrame>
          <p:nvGraphicFramePr>
            <p:cNvPr id="1414208" name="Object 64"/>
            <p:cNvGraphicFramePr>
              <a:graphicFrameLocks noChangeAspect="1"/>
            </p:cNvGraphicFramePr>
            <p:nvPr/>
          </p:nvGraphicFramePr>
          <p:xfrm>
            <a:off x="592" y="2978"/>
            <a:ext cx="1321" cy="2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7407" name="Equation" r:id="rId6" imgW="1511280" imgH="253800" progId="Equation.DSMT4">
                    <p:embed/>
                  </p:oleObj>
                </mc:Choice>
                <mc:Fallback>
                  <p:oleObj name="Equation" r:id="rId6" imgW="1511280" imgH="253800" progId="Equation.DSMT4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2" y="2978"/>
                          <a:ext cx="1321" cy="22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14211" name="Line 67"/>
            <p:cNvSpPr>
              <a:spLocks noChangeShapeType="1"/>
            </p:cNvSpPr>
            <p:nvPr/>
          </p:nvSpPr>
          <p:spPr bwMode="auto">
            <a:xfrm>
              <a:off x="1930" y="3101"/>
              <a:ext cx="739" cy="105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" name="Group 69"/>
          <p:cNvGrpSpPr>
            <a:grpSpLocks/>
          </p:cNvGrpSpPr>
          <p:nvPr/>
        </p:nvGrpSpPr>
        <p:grpSpPr bwMode="auto">
          <a:xfrm>
            <a:off x="1942269" y="3518033"/>
            <a:ext cx="3900488" cy="365125"/>
            <a:chOff x="595" y="2478"/>
            <a:chExt cx="2457" cy="230"/>
          </a:xfrm>
        </p:grpSpPr>
        <p:graphicFrame>
          <p:nvGraphicFramePr>
            <p:cNvPr id="1414209" name="Object 65"/>
            <p:cNvGraphicFramePr>
              <a:graphicFrameLocks noChangeAspect="1"/>
            </p:cNvGraphicFramePr>
            <p:nvPr/>
          </p:nvGraphicFramePr>
          <p:xfrm>
            <a:off x="595" y="2478"/>
            <a:ext cx="1687" cy="2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7408" name="Equation" r:id="rId8" imgW="1930320" imgH="253800" progId="Equation.DSMT4">
                    <p:embed/>
                  </p:oleObj>
                </mc:Choice>
                <mc:Fallback>
                  <p:oleObj name="Equation" r:id="rId8" imgW="1930320" imgH="253800" progId="Equation.DSMT4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5" y="2478"/>
                          <a:ext cx="1687" cy="22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14212" name="Line 68"/>
            <p:cNvSpPr>
              <a:spLocks noChangeShapeType="1"/>
            </p:cNvSpPr>
            <p:nvPr/>
          </p:nvSpPr>
          <p:spPr bwMode="auto">
            <a:xfrm>
              <a:off x="2304" y="2592"/>
              <a:ext cx="748" cy="116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14215" name="Text Box 71"/>
          <p:cNvSpPr txBox="1">
            <a:spLocks noChangeArrowheads="1"/>
          </p:cNvSpPr>
          <p:nvPr/>
        </p:nvSpPr>
        <p:spPr bwMode="auto">
          <a:xfrm>
            <a:off x="5419725" y="679327"/>
            <a:ext cx="3321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Invoke as MakeHeap (</a:t>
            </a:r>
            <a:r>
              <a:rPr lang="en-US" sz="1800" i="1"/>
              <a:t>A, 1, n</a:t>
            </a:r>
            <a:r>
              <a:rPr lang="en-US" sz="1800"/>
              <a:t>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0984" y="5689891"/>
            <a:ext cx="9014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Iterative and recursive methods perform exactly the same </a:t>
            </a:r>
            <a:r>
              <a:rPr lang="en-US" dirty="0" err="1" smtClean="0"/>
              <a:t>downheaps</a:t>
            </a:r>
            <a:r>
              <a:rPr lang="en-US" dirty="0" smtClean="0"/>
              <a:t> but in a different order.  Thus both constructions methods are </a:t>
            </a:r>
            <a:r>
              <a:rPr lang="en-US" i="1" dirty="0" smtClean="0"/>
              <a:t>O(n)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4215" grpId="0"/>
      <p:bldP spid="1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92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Iterative</a:t>
            </a:r>
            <a:r>
              <a:rPr lang="en-US" dirty="0" smtClean="0"/>
              <a:t>  </a:t>
            </a:r>
            <a:r>
              <a:rPr lang="en-US" dirty="0" err="1" smtClean="0"/>
              <a:t>vs</a:t>
            </a:r>
            <a:r>
              <a:rPr lang="en-US" dirty="0" smtClean="0"/>
              <a:t> Recursive </a:t>
            </a:r>
            <a:r>
              <a:rPr lang="en-US" dirty="0" err="1" smtClean="0"/>
              <a:t>MakeHeap</a:t>
            </a:r>
            <a:endParaRPr lang="en-US" dirty="0"/>
          </a:p>
        </p:txBody>
      </p:sp>
      <p:sp>
        <p:nvSpPr>
          <p:cNvPr id="1419274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354263"/>
          </a:xfrm>
        </p:spPr>
        <p:txBody>
          <a:bodyPr/>
          <a:lstStyle/>
          <a:p>
            <a:r>
              <a:rPr lang="en-US"/>
              <a:t>Recursive and Iterative MakeHeap do essentially the same thing:  Heapify from bottom to top.</a:t>
            </a:r>
          </a:p>
          <a:p>
            <a:r>
              <a:rPr lang="en-US"/>
              <a:t>Difference:</a:t>
            </a:r>
          </a:p>
          <a:p>
            <a:pPr lvl="1"/>
            <a:r>
              <a:rPr lang="en-US">
                <a:solidFill>
                  <a:schemeClr val="hlink"/>
                </a:solidFill>
              </a:rPr>
              <a:t>Recursive is “depth-first”</a:t>
            </a:r>
          </a:p>
          <a:p>
            <a:pPr lvl="1"/>
            <a:r>
              <a:rPr lang="en-US">
                <a:solidFill>
                  <a:srgbClr val="009900"/>
                </a:solidFill>
              </a:rPr>
              <a:t>Iterative is “breadth-first”</a:t>
            </a:r>
          </a:p>
        </p:txBody>
      </p:sp>
      <p:grpSp>
        <p:nvGrpSpPr>
          <p:cNvPr id="2" name="Group 11"/>
          <p:cNvGrpSpPr>
            <a:grpSpLocks noChangeAspect="1"/>
          </p:cNvGrpSpPr>
          <p:nvPr/>
        </p:nvGrpSpPr>
        <p:grpSpPr bwMode="auto">
          <a:xfrm>
            <a:off x="4516438" y="3154363"/>
            <a:ext cx="4356100" cy="2736850"/>
            <a:chOff x="42" y="2836"/>
            <a:chExt cx="1797" cy="1129"/>
          </a:xfrm>
        </p:grpSpPr>
        <p:sp>
          <p:nvSpPr>
            <p:cNvPr id="1419276" name="AutoShape 12"/>
            <p:cNvSpPr>
              <a:spLocks noChangeAspect="1" noChangeArrowheads="1" noTextEdit="1"/>
            </p:cNvSpPr>
            <p:nvPr/>
          </p:nvSpPr>
          <p:spPr bwMode="auto">
            <a:xfrm>
              <a:off x="42" y="2836"/>
              <a:ext cx="1797" cy="11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419277" name="Picture 13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" y="2836"/>
              <a:ext cx="1802" cy="1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4144963" y="3230563"/>
            <a:ext cx="4141787" cy="2203450"/>
            <a:chOff x="2611" y="2035"/>
            <a:chExt cx="2609" cy="1388"/>
          </a:xfrm>
        </p:grpSpPr>
        <p:sp>
          <p:nvSpPr>
            <p:cNvPr id="1419278" name="Freeform 14"/>
            <p:cNvSpPr>
              <a:spLocks/>
            </p:cNvSpPr>
            <p:nvPr/>
          </p:nvSpPr>
          <p:spPr bwMode="auto">
            <a:xfrm>
              <a:off x="2963" y="2237"/>
              <a:ext cx="2257" cy="1186"/>
            </a:xfrm>
            <a:custGeom>
              <a:avLst/>
              <a:gdLst/>
              <a:ahLst/>
              <a:cxnLst>
                <a:cxn ang="0">
                  <a:pos x="1155" y="19"/>
                </a:cxn>
                <a:cxn ang="0">
                  <a:pos x="498" y="326"/>
                </a:cxn>
                <a:cxn ang="0">
                  <a:pos x="51" y="912"/>
                </a:cxn>
                <a:cxn ang="0">
                  <a:pos x="191" y="1128"/>
                </a:cxn>
                <a:cxn ang="0">
                  <a:pos x="771" y="561"/>
                </a:cxn>
                <a:cxn ang="0">
                  <a:pos x="1098" y="965"/>
                </a:cxn>
                <a:cxn ang="0">
                  <a:pos x="1280" y="955"/>
                </a:cxn>
                <a:cxn ang="0">
                  <a:pos x="939" y="427"/>
                </a:cxn>
                <a:cxn ang="0">
                  <a:pos x="1367" y="129"/>
                </a:cxn>
                <a:cxn ang="0">
                  <a:pos x="1938" y="499"/>
                </a:cxn>
                <a:cxn ang="0">
                  <a:pos x="2187" y="581"/>
                </a:cxn>
                <a:cxn ang="0">
                  <a:pos x="1520" y="0"/>
                </a:cxn>
              </a:cxnLst>
              <a:rect l="0" t="0" r="r" b="b"/>
              <a:pathLst>
                <a:path w="2257" h="1186">
                  <a:moveTo>
                    <a:pt x="1155" y="19"/>
                  </a:moveTo>
                  <a:cubicBezTo>
                    <a:pt x="918" y="98"/>
                    <a:pt x="682" y="177"/>
                    <a:pt x="498" y="326"/>
                  </a:cubicBezTo>
                  <a:cubicBezTo>
                    <a:pt x="314" y="475"/>
                    <a:pt x="102" y="778"/>
                    <a:pt x="51" y="912"/>
                  </a:cubicBezTo>
                  <a:cubicBezTo>
                    <a:pt x="0" y="1046"/>
                    <a:pt x="71" y="1186"/>
                    <a:pt x="191" y="1128"/>
                  </a:cubicBezTo>
                  <a:cubicBezTo>
                    <a:pt x="311" y="1070"/>
                    <a:pt x="620" y="588"/>
                    <a:pt x="771" y="561"/>
                  </a:cubicBezTo>
                  <a:cubicBezTo>
                    <a:pt x="922" y="534"/>
                    <a:pt x="1013" y="899"/>
                    <a:pt x="1098" y="965"/>
                  </a:cubicBezTo>
                  <a:cubicBezTo>
                    <a:pt x="1183" y="1031"/>
                    <a:pt x="1306" y="1045"/>
                    <a:pt x="1280" y="955"/>
                  </a:cubicBezTo>
                  <a:cubicBezTo>
                    <a:pt x="1254" y="865"/>
                    <a:pt x="925" y="565"/>
                    <a:pt x="939" y="427"/>
                  </a:cubicBezTo>
                  <a:cubicBezTo>
                    <a:pt x="953" y="289"/>
                    <a:pt x="1201" y="117"/>
                    <a:pt x="1367" y="129"/>
                  </a:cubicBezTo>
                  <a:cubicBezTo>
                    <a:pt x="1533" y="141"/>
                    <a:pt x="1801" y="424"/>
                    <a:pt x="1938" y="499"/>
                  </a:cubicBezTo>
                  <a:cubicBezTo>
                    <a:pt x="2075" y="574"/>
                    <a:pt x="2257" y="664"/>
                    <a:pt x="2187" y="581"/>
                  </a:cubicBezTo>
                  <a:cubicBezTo>
                    <a:pt x="2117" y="498"/>
                    <a:pt x="1818" y="249"/>
                    <a:pt x="1520" y="0"/>
                  </a:cubicBezTo>
                </a:path>
              </a:pathLst>
            </a:custGeom>
            <a:noFill/>
            <a:ln w="28575" cmpd="sng">
              <a:solidFill>
                <a:schemeClr val="accent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9281" name="Line 17"/>
            <p:cNvSpPr>
              <a:spLocks noChangeShapeType="1"/>
            </p:cNvSpPr>
            <p:nvPr/>
          </p:nvSpPr>
          <p:spPr bwMode="auto">
            <a:xfrm>
              <a:off x="2611" y="2035"/>
              <a:ext cx="1306" cy="264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4114800" y="3619500"/>
            <a:ext cx="4025900" cy="1428750"/>
            <a:chOff x="2592" y="2280"/>
            <a:chExt cx="2536" cy="900"/>
          </a:xfrm>
        </p:grpSpPr>
        <p:sp>
          <p:nvSpPr>
            <p:cNvPr id="1419280" name="Freeform 16"/>
            <p:cNvSpPr>
              <a:spLocks/>
            </p:cNvSpPr>
            <p:nvPr/>
          </p:nvSpPr>
          <p:spPr bwMode="auto">
            <a:xfrm>
              <a:off x="3112" y="2280"/>
              <a:ext cx="2016" cy="900"/>
            </a:xfrm>
            <a:custGeom>
              <a:avLst/>
              <a:gdLst/>
              <a:ahLst/>
              <a:cxnLst>
                <a:cxn ang="0">
                  <a:pos x="1059" y="869"/>
                </a:cxn>
                <a:cxn ang="0">
                  <a:pos x="1030" y="878"/>
                </a:cxn>
                <a:cxn ang="0">
                  <a:pos x="171" y="874"/>
                </a:cxn>
                <a:cxn ang="0">
                  <a:pos x="123" y="720"/>
                </a:cxn>
                <a:cxn ang="0">
                  <a:pos x="910" y="638"/>
                </a:cxn>
                <a:cxn ang="0">
                  <a:pos x="1784" y="528"/>
                </a:cxn>
                <a:cxn ang="0">
                  <a:pos x="1923" y="427"/>
                </a:cxn>
                <a:cxn ang="0">
                  <a:pos x="1222" y="408"/>
                </a:cxn>
                <a:cxn ang="0">
                  <a:pos x="594" y="437"/>
                </a:cxn>
                <a:cxn ang="0">
                  <a:pos x="512" y="216"/>
                </a:cxn>
                <a:cxn ang="0">
                  <a:pos x="1179" y="0"/>
                </a:cxn>
              </a:cxnLst>
              <a:rect l="0" t="0" r="r" b="b"/>
              <a:pathLst>
                <a:path w="2016" h="900">
                  <a:moveTo>
                    <a:pt x="1059" y="869"/>
                  </a:moveTo>
                  <a:cubicBezTo>
                    <a:pt x="1118" y="873"/>
                    <a:pt x="1178" y="877"/>
                    <a:pt x="1030" y="878"/>
                  </a:cubicBezTo>
                  <a:cubicBezTo>
                    <a:pt x="882" y="879"/>
                    <a:pt x="322" y="900"/>
                    <a:pt x="171" y="874"/>
                  </a:cubicBezTo>
                  <a:cubicBezTo>
                    <a:pt x="20" y="848"/>
                    <a:pt x="0" y="759"/>
                    <a:pt x="123" y="720"/>
                  </a:cubicBezTo>
                  <a:cubicBezTo>
                    <a:pt x="246" y="681"/>
                    <a:pt x="633" y="670"/>
                    <a:pt x="910" y="638"/>
                  </a:cubicBezTo>
                  <a:cubicBezTo>
                    <a:pt x="1187" y="606"/>
                    <a:pt x="1615" y="563"/>
                    <a:pt x="1784" y="528"/>
                  </a:cubicBezTo>
                  <a:cubicBezTo>
                    <a:pt x="1953" y="493"/>
                    <a:pt x="2016" y="447"/>
                    <a:pt x="1923" y="427"/>
                  </a:cubicBezTo>
                  <a:cubicBezTo>
                    <a:pt x="1830" y="407"/>
                    <a:pt x="1443" y="406"/>
                    <a:pt x="1222" y="408"/>
                  </a:cubicBezTo>
                  <a:cubicBezTo>
                    <a:pt x="1001" y="410"/>
                    <a:pt x="712" y="469"/>
                    <a:pt x="594" y="437"/>
                  </a:cubicBezTo>
                  <a:cubicBezTo>
                    <a:pt x="476" y="405"/>
                    <a:pt x="414" y="289"/>
                    <a:pt x="512" y="216"/>
                  </a:cubicBezTo>
                  <a:cubicBezTo>
                    <a:pt x="610" y="143"/>
                    <a:pt x="894" y="71"/>
                    <a:pt x="1179" y="0"/>
                  </a:cubicBezTo>
                </a:path>
              </a:pathLst>
            </a:custGeom>
            <a:noFill/>
            <a:ln w="28575" cmpd="sng">
              <a:solidFill>
                <a:srgbClr val="00990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9283" name="Line 19"/>
            <p:cNvSpPr>
              <a:spLocks noChangeShapeType="1"/>
            </p:cNvSpPr>
            <p:nvPr/>
          </p:nvSpPr>
          <p:spPr bwMode="auto">
            <a:xfrm>
              <a:off x="2592" y="2318"/>
              <a:ext cx="974" cy="274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676400"/>
            <a:ext cx="4191000" cy="1143000"/>
          </a:xfrm>
        </p:spPr>
        <p:txBody>
          <a:bodyPr/>
          <a:lstStyle/>
          <a:p>
            <a:r>
              <a:rPr lang="en-US" sz="4000"/>
              <a:t>Adaptable Priority Queues</a:t>
            </a:r>
          </a:p>
        </p:txBody>
      </p:sp>
      <p:grpSp>
        <p:nvGrpSpPr>
          <p:cNvPr id="2" name="Group 467"/>
          <p:cNvGrpSpPr>
            <a:grpSpLocks/>
          </p:cNvGrpSpPr>
          <p:nvPr/>
        </p:nvGrpSpPr>
        <p:grpSpPr bwMode="auto">
          <a:xfrm>
            <a:off x="5276850" y="1550988"/>
            <a:ext cx="2800350" cy="3976687"/>
            <a:chOff x="3234" y="977"/>
            <a:chExt cx="1764" cy="2505"/>
          </a:xfrm>
        </p:grpSpPr>
        <p:sp>
          <p:nvSpPr>
            <p:cNvPr id="3502" name="Oval 430"/>
            <p:cNvSpPr>
              <a:spLocks noChangeArrowheads="1"/>
            </p:cNvSpPr>
            <p:nvPr/>
          </p:nvSpPr>
          <p:spPr bwMode="auto">
            <a:xfrm>
              <a:off x="3761" y="1827"/>
              <a:ext cx="201" cy="20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anchor="ctr" anchorCtr="1">
              <a:prstTxWarp prst="textNoShape">
                <a:avLst/>
              </a:prstTxWarp>
            </a:bodyPr>
            <a:lstStyle/>
            <a:p>
              <a:endParaRPr lang="en-US" sz="1800">
                <a:latin typeface="Times New Roman" pitchFamily="39" charset="0"/>
                <a:sym typeface="Symbol" pitchFamily="39" charset="2"/>
              </a:endParaRPr>
            </a:p>
          </p:txBody>
        </p:sp>
        <p:sp>
          <p:nvSpPr>
            <p:cNvPr id="3503" name="Oval 431"/>
            <p:cNvSpPr>
              <a:spLocks noChangeArrowheads="1"/>
            </p:cNvSpPr>
            <p:nvPr/>
          </p:nvSpPr>
          <p:spPr bwMode="auto">
            <a:xfrm>
              <a:off x="4131" y="2139"/>
              <a:ext cx="202" cy="20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anchor="ctr" anchorCtr="1">
              <a:prstTxWarp prst="textNoShape">
                <a:avLst/>
              </a:prstTxWarp>
            </a:bodyPr>
            <a:lstStyle/>
            <a:p>
              <a:endParaRPr lang="en-US" sz="1800">
                <a:latin typeface="Times New Roman" pitchFamily="39" charset="0"/>
                <a:sym typeface="Symbol" pitchFamily="39" charset="2"/>
              </a:endParaRPr>
            </a:p>
          </p:txBody>
        </p:sp>
        <p:cxnSp>
          <p:nvCxnSpPr>
            <p:cNvPr id="3508" name="AutoShape 436"/>
            <p:cNvCxnSpPr>
              <a:cxnSpLocks noChangeShapeType="1"/>
              <a:stCxn id="3510" idx="7"/>
              <a:endCxn id="3502" idx="3"/>
            </p:cNvCxnSpPr>
            <p:nvPr/>
          </p:nvCxnSpPr>
          <p:spPr bwMode="auto">
            <a:xfrm flipV="1">
              <a:off x="3563" y="2005"/>
              <a:ext cx="227" cy="15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3509" name="AutoShape 437"/>
            <p:cNvCxnSpPr>
              <a:cxnSpLocks noChangeShapeType="1"/>
              <a:stCxn id="3503" idx="1"/>
              <a:endCxn id="3502" idx="5"/>
            </p:cNvCxnSpPr>
            <p:nvPr/>
          </p:nvCxnSpPr>
          <p:spPr bwMode="auto">
            <a:xfrm flipH="1" flipV="1">
              <a:off x="3933" y="2005"/>
              <a:ext cx="228" cy="15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3510" name="Oval 438"/>
            <p:cNvSpPr>
              <a:spLocks noChangeArrowheads="1"/>
            </p:cNvSpPr>
            <p:nvPr/>
          </p:nvSpPr>
          <p:spPr bwMode="auto">
            <a:xfrm>
              <a:off x="3391" y="2139"/>
              <a:ext cx="201" cy="20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tIns="0" rIns="0" anchor="ctr" anchorCtr="1">
              <a:prstTxWarp prst="textNoShape">
                <a:avLst/>
              </a:prstTxWarp>
            </a:bodyPr>
            <a:lstStyle/>
            <a:p>
              <a:endParaRPr lang="en-US" sz="1800">
                <a:latin typeface="Times New Roman" pitchFamily="39" charset="0"/>
                <a:sym typeface="Symbol" pitchFamily="39" charset="2"/>
              </a:endParaRPr>
            </a:p>
          </p:txBody>
        </p:sp>
        <p:grpSp>
          <p:nvGrpSpPr>
            <p:cNvPr id="3" name="Group 443"/>
            <p:cNvGrpSpPr>
              <a:grpSpLocks/>
            </p:cNvGrpSpPr>
            <p:nvPr/>
          </p:nvGrpSpPr>
          <p:grpSpPr bwMode="auto">
            <a:xfrm>
              <a:off x="3234" y="988"/>
              <a:ext cx="432" cy="364"/>
              <a:chOff x="3000" y="1152"/>
              <a:chExt cx="672" cy="480"/>
            </a:xfrm>
          </p:grpSpPr>
          <p:sp>
            <p:nvSpPr>
              <p:cNvPr id="3516" name="AutoShape 444"/>
              <p:cNvSpPr>
                <a:spLocks noChangeArrowheads="1"/>
              </p:cNvSpPr>
              <p:nvPr/>
            </p:nvSpPr>
            <p:spPr bwMode="auto">
              <a:xfrm>
                <a:off x="3000" y="1152"/>
                <a:ext cx="672" cy="480"/>
              </a:xfrm>
              <a:prstGeom prst="roundRect">
                <a:avLst>
                  <a:gd name="adj" fmla="val 16667"/>
                </a:avLst>
              </a:prstGeom>
              <a:solidFill>
                <a:srgbClr val="F8F0D0"/>
              </a:solidFill>
              <a:ln w="1905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17" name="Line 445"/>
              <p:cNvSpPr>
                <a:spLocks noChangeShapeType="1"/>
              </p:cNvSpPr>
              <p:nvPr/>
            </p:nvSpPr>
            <p:spPr bwMode="auto">
              <a:xfrm>
                <a:off x="3000" y="1440"/>
                <a:ext cx="67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18" name="Line 446"/>
              <p:cNvSpPr>
                <a:spLocks noChangeShapeType="1"/>
              </p:cNvSpPr>
              <p:nvPr/>
            </p:nvSpPr>
            <p:spPr bwMode="auto">
              <a:xfrm>
                <a:off x="3336" y="1152"/>
                <a:ext cx="0" cy="288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519" name="Text Box 447"/>
            <p:cNvSpPr txBox="1">
              <a:spLocks noChangeArrowheads="1"/>
            </p:cNvSpPr>
            <p:nvPr/>
          </p:nvSpPr>
          <p:spPr bwMode="auto">
            <a:xfrm>
              <a:off x="3263" y="978"/>
              <a:ext cx="196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Times New Roman" pitchFamily="39" charset="0"/>
                  <a:sym typeface="Symbol" pitchFamily="39" charset="2"/>
                </a:rPr>
                <a:t>3</a:t>
              </a:r>
            </a:p>
          </p:txBody>
        </p:sp>
        <p:sp>
          <p:nvSpPr>
            <p:cNvPr id="3520" name="Text Box 448"/>
            <p:cNvSpPr txBox="1">
              <a:spLocks noChangeArrowheads="1"/>
            </p:cNvSpPr>
            <p:nvPr/>
          </p:nvSpPr>
          <p:spPr bwMode="auto">
            <a:xfrm>
              <a:off x="3441" y="977"/>
              <a:ext cx="196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 i="1">
                  <a:latin typeface="Times New Roman" pitchFamily="39" charset="0"/>
                  <a:sym typeface="Symbol" pitchFamily="39" charset="2"/>
                </a:rPr>
                <a:t>a</a:t>
              </a:r>
            </a:p>
          </p:txBody>
        </p:sp>
        <p:grpSp>
          <p:nvGrpSpPr>
            <p:cNvPr id="4" name="Group 449"/>
            <p:cNvGrpSpPr>
              <a:grpSpLocks/>
            </p:cNvGrpSpPr>
            <p:nvPr/>
          </p:nvGrpSpPr>
          <p:grpSpPr bwMode="auto">
            <a:xfrm>
              <a:off x="3330" y="2932"/>
              <a:ext cx="432" cy="364"/>
              <a:chOff x="3000" y="1152"/>
              <a:chExt cx="672" cy="480"/>
            </a:xfrm>
          </p:grpSpPr>
          <p:sp>
            <p:nvSpPr>
              <p:cNvPr id="3522" name="AutoShape 450"/>
              <p:cNvSpPr>
                <a:spLocks noChangeArrowheads="1"/>
              </p:cNvSpPr>
              <p:nvPr/>
            </p:nvSpPr>
            <p:spPr bwMode="auto">
              <a:xfrm>
                <a:off x="3000" y="1152"/>
                <a:ext cx="672" cy="480"/>
              </a:xfrm>
              <a:prstGeom prst="roundRect">
                <a:avLst>
                  <a:gd name="adj" fmla="val 16667"/>
                </a:avLst>
              </a:prstGeom>
              <a:solidFill>
                <a:srgbClr val="F8F0D0"/>
              </a:solidFill>
              <a:ln w="1905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23" name="Line 451"/>
              <p:cNvSpPr>
                <a:spLocks noChangeShapeType="1"/>
              </p:cNvSpPr>
              <p:nvPr/>
            </p:nvSpPr>
            <p:spPr bwMode="auto">
              <a:xfrm>
                <a:off x="3000" y="1440"/>
                <a:ext cx="67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24" name="Line 452"/>
              <p:cNvSpPr>
                <a:spLocks noChangeShapeType="1"/>
              </p:cNvSpPr>
              <p:nvPr/>
            </p:nvSpPr>
            <p:spPr bwMode="auto">
              <a:xfrm>
                <a:off x="3336" y="1152"/>
                <a:ext cx="0" cy="288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525" name="Text Box 453"/>
            <p:cNvSpPr txBox="1">
              <a:spLocks noChangeArrowheads="1"/>
            </p:cNvSpPr>
            <p:nvPr/>
          </p:nvSpPr>
          <p:spPr bwMode="auto">
            <a:xfrm>
              <a:off x="3359" y="2922"/>
              <a:ext cx="196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Times New Roman" pitchFamily="39" charset="0"/>
                  <a:sym typeface="Symbol" pitchFamily="39" charset="2"/>
                </a:rPr>
                <a:t>5</a:t>
              </a:r>
            </a:p>
          </p:txBody>
        </p:sp>
        <p:sp>
          <p:nvSpPr>
            <p:cNvPr id="3526" name="Text Box 454"/>
            <p:cNvSpPr txBox="1">
              <a:spLocks noChangeArrowheads="1"/>
            </p:cNvSpPr>
            <p:nvPr/>
          </p:nvSpPr>
          <p:spPr bwMode="auto">
            <a:xfrm>
              <a:off x="3537" y="2921"/>
              <a:ext cx="196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 i="1">
                  <a:latin typeface="Times New Roman" pitchFamily="39" charset="0"/>
                  <a:sym typeface="Symbol" pitchFamily="39" charset="2"/>
                </a:rPr>
                <a:t>g</a:t>
              </a:r>
            </a:p>
          </p:txBody>
        </p:sp>
        <p:grpSp>
          <p:nvGrpSpPr>
            <p:cNvPr id="5" name="Group 455"/>
            <p:cNvGrpSpPr>
              <a:grpSpLocks/>
            </p:cNvGrpSpPr>
            <p:nvPr/>
          </p:nvGrpSpPr>
          <p:grpSpPr bwMode="auto">
            <a:xfrm>
              <a:off x="4386" y="2932"/>
              <a:ext cx="432" cy="364"/>
              <a:chOff x="3000" y="1152"/>
              <a:chExt cx="672" cy="480"/>
            </a:xfrm>
          </p:grpSpPr>
          <p:sp>
            <p:nvSpPr>
              <p:cNvPr id="3528" name="AutoShape 456"/>
              <p:cNvSpPr>
                <a:spLocks noChangeArrowheads="1"/>
              </p:cNvSpPr>
              <p:nvPr/>
            </p:nvSpPr>
            <p:spPr bwMode="auto">
              <a:xfrm>
                <a:off x="3000" y="1152"/>
                <a:ext cx="672" cy="480"/>
              </a:xfrm>
              <a:prstGeom prst="roundRect">
                <a:avLst>
                  <a:gd name="adj" fmla="val 16667"/>
                </a:avLst>
              </a:prstGeom>
              <a:solidFill>
                <a:srgbClr val="F8F0D0"/>
              </a:solidFill>
              <a:ln w="1905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29" name="Line 457"/>
              <p:cNvSpPr>
                <a:spLocks noChangeShapeType="1"/>
              </p:cNvSpPr>
              <p:nvPr/>
            </p:nvSpPr>
            <p:spPr bwMode="auto">
              <a:xfrm>
                <a:off x="3000" y="1440"/>
                <a:ext cx="672" cy="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30" name="Line 458"/>
              <p:cNvSpPr>
                <a:spLocks noChangeShapeType="1"/>
              </p:cNvSpPr>
              <p:nvPr/>
            </p:nvSpPr>
            <p:spPr bwMode="auto">
              <a:xfrm>
                <a:off x="3336" y="1152"/>
                <a:ext cx="0" cy="288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531" name="Text Box 459"/>
            <p:cNvSpPr txBox="1">
              <a:spLocks noChangeArrowheads="1"/>
            </p:cNvSpPr>
            <p:nvPr/>
          </p:nvSpPr>
          <p:spPr bwMode="auto">
            <a:xfrm>
              <a:off x="4415" y="2922"/>
              <a:ext cx="196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Times New Roman" pitchFamily="39" charset="0"/>
                  <a:sym typeface="Symbol" pitchFamily="39" charset="2"/>
                </a:rPr>
                <a:t>4</a:t>
              </a:r>
            </a:p>
          </p:txBody>
        </p:sp>
        <p:sp>
          <p:nvSpPr>
            <p:cNvPr id="3532" name="Text Box 460"/>
            <p:cNvSpPr txBox="1">
              <a:spLocks noChangeArrowheads="1"/>
            </p:cNvSpPr>
            <p:nvPr/>
          </p:nvSpPr>
          <p:spPr bwMode="auto">
            <a:xfrm>
              <a:off x="4597" y="2921"/>
              <a:ext cx="187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 i="1">
                  <a:latin typeface="Times New Roman" pitchFamily="39" charset="0"/>
                  <a:sym typeface="Symbol" pitchFamily="39" charset="2"/>
                </a:rPr>
                <a:t>e</a:t>
              </a:r>
            </a:p>
          </p:txBody>
        </p:sp>
        <p:sp>
          <p:nvSpPr>
            <p:cNvPr id="3533" name="Freeform 461"/>
            <p:cNvSpPr>
              <a:spLocks/>
            </p:cNvSpPr>
            <p:nvPr/>
          </p:nvSpPr>
          <p:spPr bwMode="auto">
            <a:xfrm>
              <a:off x="3325" y="1271"/>
              <a:ext cx="437" cy="630"/>
            </a:xfrm>
            <a:custGeom>
              <a:avLst/>
              <a:gdLst/>
              <a:ahLst/>
              <a:cxnLst>
                <a:cxn ang="0">
                  <a:pos x="119" y="0"/>
                </a:cxn>
                <a:cxn ang="0">
                  <a:pos x="53" y="360"/>
                </a:cxn>
                <a:cxn ang="0">
                  <a:pos x="437" y="630"/>
                </a:cxn>
              </a:cxnLst>
              <a:rect l="0" t="0" r="r" b="b"/>
              <a:pathLst>
                <a:path w="437" h="630">
                  <a:moveTo>
                    <a:pt x="119" y="0"/>
                  </a:moveTo>
                  <a:cubicBezTo>
                    <a:pt x="108" y="60"/>
                    <a:pt x="0" y="255"/>
                    <a:pt x="53" y="360"/>
                  </a:cubicBezTo>
                  <a:cubicBezTo>
                    <a:pt x="106" y="465"/>
                    <a:pt x="357" y="574"/>
                    <a:pt x="437" y="630"/>
                  </a:cubicBez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oval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34" name="Freeform 462"/>
            <p:cNvSpPr>
              <a:spLocks/>
            </p:cNvSpPr>
            <p:nvPr/>
          </p:nvSpPr>
          <p:spPr bwMode="auto">
            <a:xfrm>
              <a:off x="3552" y="2255"/>
              <a:ext cx="421" cy="1165"/>
            </a:xfrm>
            <a:custGeom>
              <a:avLst/>
              <a:gdLst/>
              <a:ahLst/>
              <a:cxnLst>
                <a:cxn ang="0">
                  <a:pos x="0" y="978"/>
                </a:cxn>
                <a:cxn ang="0">
                  <a:pos x="372" y="1038"/>
                </a:cxn>
                <a:cxn ang="0">
                  <a:pos x="294" y="216"/>
                </a:cxn>
                <a:cxn ang="0">
                  <a:pos x="54" y="0"/>
                </a:cxn>
              </a:cxnLst>
              <a:rect l="0" t="0" r="r" b="b"/>
              <a:pathLst>
                <a:path w="421" h="1165">
                  <a:moveTo>
                    <a:pt x="0" y="978"/>
                  </a:moveTo>
                  <a:cubicBezTo>
                    <a:pt x="62" y="988"/>
                    <a:pt x="323" y="1165"/>
                    <a:pt x="372" y="1038"/>
                  </a:cubicBezTo>
                  <a:cubicBezTo>
                    <a:pt x="421" y="911"/>
                    <a:pt x="347" y="389"/>
                    <a:pt x="294" y="216"/>
                  </a:cubicBezTo>
                  <a:cubicBezTo>
                    <a:pt x="241" y="43"/>
                    <a:pt x="104" y="45"/>
                    <a:pt x="54" y="0"/>
                  </a:cubicBez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oval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35" name="Freeform 463"/>
            <p:cNvSpPr>
              <a:spLocks/>
            </p:cNvSpPr>
            <p:nvPr/>
          </p:nvSpPr>
          <p:spPr bwMode="auto">
            <a:xfrm>
              <a:off x="4350" y="2261"/>
              <a:ext cx="648" cy="1221"/>
            </a:xfrm>
            <a:custGeom>
              <a:avLst/>
              <a:gdLst/>
              <a:ahLst/>
              <a:cxnLst>
                <a:cxn ang="0">
                  <a:pos x="257" y="953"/>
                </a:cxn>
                <a:cxn ang="0">
                  <a:pos x="642" y="1104"/>
                </a:cxn>
                <a:cxn ang="0">
                  <a:pos x="294" y="252"/>
                </a:cxn>
                <a:cxn ang="0">
                  <a:pos x="0" y="0"/>
                </a:cxn>
              </a:cxnLst>
              <a:rect l="0" t="0" r="r" b="b"/>
              <a:pathLst>
                <a:path w="648" h="1221">
                  <a:moveTo>
                    <a:pt x="257" y="953"/>
                  </a:moveTo>
                  <a:cubicBezTo>
                    <a:pt x="321" y="978"/>
                    <a:pt x="636" y="1221"/>
                    <a:pt x="642" y="1104"/>
                  </a:cubicBezTo>
                  <a:cubicBezTo>
                    <a:pt x="648" y="987"/>
                    <a:pt x="401" y="436"/>
                    <a:pt x="294" y="252"/>
                  </a:cubicBezTo>
                  <a:cubicBezTo>
                    <a:pt x="187" y="68"/>
                    <a:pt x="61" y="52"/>
                    <a:pt x="0" y="0"/>
                  </a:cubicBez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oval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36" name="Freeform 464"/>
            <p:cNvSpPr>
              <a:spLocks/>
            </p:cNvSpPr>
            <p:nvPr/>
          </p:nvSpPr>
          <p:spPr bwMode="auto">
            <a:xfrm>
              <a:off x="3552" y="1344"/>
              <a:ext cx="381" cy="575"/>
            </a:xfrm>
            <a:custGeom>
              <a:avLst/>
              <a:gdLst/>
              <a:ahLst/>
              <a:cxnLst>
                <a:cxn ang="0">
                  <a:pos x="307" y="575"/>
                </a:cxn>
                <a:cxn ang="0">
                  <a:pos x="330" y="300"/>
                </a:cxn>
                <a:cxn ang="0">
                  <a:pos x="0" y="0"/>
                </a:cxn>
              </a:cxnLst>
              <a:rect l="0" t="0" r="r" b="b"/>
              <a:pathLst>
                <a:path w="381" h="575">
                  <a:moveTo>
                    <a:pt x="307" y="575"/>
                  </a:moveTo>
                  <a:cubicBezTo>
                    <a:pt x="311" y="529"/>
                    <a:pt x="381" y="396"/>
                    <a:pt x="330" y="300"/>
                  </a:cubicBezTo>
                  <a:cubicBezTo>
                    <a:pt x="279" y="204"/>
                    <a:pt x="69" y="62"/>
                    <a:pt x="0" y="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oval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37" name="Freeform 465"/>
            <p:cNvSpPr>
              <a:spLocks/>
            </p:cNvSpPr>
            <p:nvPr/>
          </p:nvSpPr>
          <p:spPr bwMode="auto">
            <a:xfrm>
              <a:off x="4157" y="2244"/>
              <a:ext cx="229" cy="846"/>
            </a:xfrm>
            <a:custGeom>
              <a:avLst/>
              <a:gdLst/>
              <a:ahLst/>
              <a:cxnLst>
                <a:cxn ang="0">
                  <a:pos x="81" y="0"/>
                </a:cxn>
                <a:cxn ang="0">
                  <a:pos x="25" y="558"/>
                </a:cxn>
                <a:cxn ang="0">
                  <a:pos x="229" y="846"/>
                </a:cxn>
              </a:cxnLst>
              <a:rect l="0" t="0" r="r" b="b"/>
              <a:pathLst>
                <a:path w="229" h="846">
                  <a:moveTo>
                    <a:pt x="81" y="0"/>
                  </a:moveTo>
                  <a:cubicBezTo>
                    <a:pt x="72" y="93"/>
                    <a:pt x="0" y="417"/>
                    <a:pt x="25" y="558"/>
                  </a:cubicBezTo>
                  <a:cubicBezTo>
                    <a:pt x="50" y="699"/>
                    <a:pt x="187" y="786"/>
                    <a:pt x="229" y="846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oval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38" name="Freeform 466"/>
            <p:cNvSpPr>
              <a:spLocks/>
            </p:cNvSpPr>
            <p:nvPr/>
          </p:nvSpPr>
          <p:spPr bwMode="auto">
            <a:xfrm>
              <a:off x="3444" y="2238"/>
              <a:ext cx="90" cy="678"/>
            </a:xfrm>
            <a:custGeom>
              <a:avLst/>
              <a:gdLst/>
              <a:ahLst/>
              <a:cxnLst>
                <a:cxn ang="0">
                  <a:pos x="51" y="0"/>
                </a:cxn>
                <a:cxn ang="0">
                  <a:pos x="6" y="378"/>
                </a:cxn>
                <a:cxn ang="0">
                  <a:pos x="90" y="678"/>
                </a:cxn>
              </a:cxnLst>
              <a:rect l="0" t="0" r="r" b="b"/>
              <a:pathLst>
                <a:path w="90" h="678">
                  <a:moveTo>
                    <a:pt x="51" y="0"/>
                  </a:moveTo>
                  <a:cubicBezTo>
                    <a:pt x="44" y="63"/>
                    <a:pt x="0" y="265"/>
                    <a:pt x="6" y="378"/>
                  </a:cubicBezTo>
                  <a:cubicBezTo>
                    <a:pt x="12" y="491"/>
                    <a:pt x="72" y="616"/>
                    <a:pt x="90" y="678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oval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91991"/>
          </a:xfrm>
        </p:spPr>
        <p:txBody>
          <a:bodyPr/>
          <a:lstStyle/>
          <a:p>
            <a:r>
              <a:rPr lang="en-US" dirty="0"/>
              <a:t>Recall the Entry and Priority Queue </a:t>
            </a:r>
            <a:r>
              <a:rPr lang="en-US" dirty="0" err="1"/>
              <a:t>ADTs</a:t>
            </a:r>
            <a:r>
              <a:rPr lang="en-US" dirty="0" smtClean="0"/>
              <a:t> </a:t>
            </a:r>
            <a:endParaRPr lang="en-US" dirty="0">
              <a:ea typeface="Tahoma" pitchFamily="39" charset="0"/>
              <a:cs typeface="Tahoma" pitchFamily="39" charset="0"/>
            </a:endParaRPr>
          </a:p>
        </p:txBody>
      </p:sp>
      <p:sp>
        <p:nvSpPr>
          <p:cNvPr id="1013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288213" y="900739"/>
            <a:ext cx="43053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An </a:t>
            </a:r>
            <a:r>
              <a:rPr lang="en-US" b="1" dirty="0"/>
              <a:t>entry</a:t>
            </a:r>
            <a:r>
              <a:rPr lang="en-US" dirty="0"/>
              <a:t> stores a (key, value) pair within a data structure</a:t>
            </a:r>
          </a:p>
          <a:p>
            <a:pPr>
              <a:lnSpc>
                <a:spcPct val="90000"/>
              </a:lnSpc>
            </a:pPr>
            <a:r>
              <a:rPr lang="en-US" dirty="0"/>
              <a:t>Methods of the entry ADT:</a:t>
            </a:r>
          </a:p>
          <a:p>
            <a:pPr lvl="1">
              <a:lnSpc>
                <a:spcPct val="90000"/>
              </a:lnSpc>
            </a:pPr>
            <a:r>
              <a:rPr lang="en-US" dirty="0" err="1" smtClean="0">
                <a:solidFill>
                  <a:schemeClr val="tx2"/>
                </a:solidFill>
              </a:rPr>
              <a:t>getKey</a:t>
            </a:r>
            <a:r>
              <a:rPr lang="en-US" dirty="0"/>
              <a:t>(): returns the key associated with this entry</a:t>
            </a:r>
          </a:p>
          <a:p>
            <a:pPr lvl="1">
              <a:lnSpc>
                <a:spcPct val="90000"/>
              </a:lnSpc>
            </a:pPr>
            <a:r>
              <a:rPr lang="en-US" dirty="0" err="1" smtClean="0">
                <a:solidFill>
                  <a:schemeClr val="tx2"/>
                </a:solidFill>
              </a:rPr>
              <a:t>getValue</a:t>
            </a:r>
            <a:r>
              <a:rPr lang="en-US" dirty="0"/>
              <a:t>(): returns the value paired with the key associated with this entry</a:t>
            </a:r>
          </a:p>
        </p:txBody>
      </p:sp>
      <p:sp>
        <p:nvSpPr>
          <p:cNvPr id="101409" name="Rectangle 3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876800" y="900739"/>
            <a:ext cx="38100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Priority Queue ADT: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chemeClr val="tx2"/>
                </a:solidFill>
              </a:rPr>
              <a:t>insert</a:t>
            </a:r>
            <a:r>
              <a:rPr lang="en-US"/>
              <a:t>(k, x)</a:t>
            </a:r>
            <a:br>
              <a:rPr lang="en-US"/>
            </a:br>
            <a:r>
              <a:rPr lang="en-US"/>
              <a:t>inserts an entry with key k and value x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chemeClr val="tx2"/>
                </a:solidFill>
              </a:rPr>
              <a:t>removeMin</a:t>
            </a:r>
            <a:r>
              <a:rPr lang="en-US"/>
              <a:t>()</a:t>
            </a:r>
            <a:br>
              <a:rPr lang="en-US"/>
            </a:br>
            <a:r>
              <a:rPr lang="en-US"/>
              <a:t>removes and returns the entry with smallest key</a:t>
            </a:r>
            <a:endParaRPr lang="en-US" sz="3200"/>
          </a:p>
          <a:p>
            <a:pPr lvl="1">
              <a:lnSpc>
                <a:spcPct val="90000"/>
              </a:lnSpc>
            </a:pPr>
            <a:r>
              <a:rPr lang="en-US">
                <a:solidFill>
                  <a:schemeClr val="tx2"/>
                </a:solidFill>
              </a:rPr>
              <a:t>min</a:t>
            </a:r>
            <a:r>
              <a:rPr lang="en-US"/>
              <a:t>()</a:t>
            </a:r>
            <a:br>
              <a:rPr lang="en-US"/>
            </a:br>
            <a:r>
              <a:rPr lang="en-US"/>
              <a:t>returns, but does not remove, an entry with smallest key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chemeClr val="tx2"/>
                </a:solidFill>
              </a:rPr>
              <a:t>size</a:t>
            </a:r>
            <a:r>
              <a:rPr lang="en-US"/>
              <a:t>(), </a:t>
            </a:r>
            <a:r>
              <a:rPr lang="en-US">
                <a:solidFill>
                  <a:schemeClr val="tx2"/>
                </a:solidFill>
              </a:rPr>
              <a:t>isEmpty</a:t>
            </a:r>
            <a:r>
              <a:rPr lang="en-US"/>
              <a:t>()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an entry in a heap by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 that we have not specified any methods for removing or updating an entry with a specified key.</a:t>
            </a:r>
          </a:p>
          <a:p>
            <a:r>
              <a:rPr lang="en-US" dirty="0" smtClean="0"/>
              <a:t>These operations require that we first find the entry.</a:t>
            </a:r>
          </a:p>
          <a:p>
            <a:r>
              <a:rPr lang="en-US" b="1" dirty="0" smtClean="0">
                <a:solidFill>
                  <a:srgbClr val="800000"/>
                </a:solidFill>
              </a:rPr>
              <a:t>In general, this is an O(n) operation:  in the worst case, the whole tree must be explored.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83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6934200" cy="370754"/>
          </a:xfrm>
        </p:spPr>
        <p:txBody>
          <a:bodyPr/>
          <a:lstStyle/>
          <a:p>
            <a:r>
              <a:rPr lang="en-US" dirty="0"/>
              <a:t>Motivating Example</a:t>
            </a:r>
          </a:p>
        </p:txBody>
      </p:sp>
      <p:sp>
        <p:nvSpPr>
          <p:cNvPr id="134148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51841" y="1125923"/>
            <a:ext cx="7772400" cy="4800600"/>
          </a:xfrm>
        </p:spPr>
        <p:txBody>
          <a:bodyPr/>
          <a:lstStyle/>
          <a:p>
            <a:r>
              <a:rPr lang="en-US" sz="2000" dirty="0"/>
              <a:t>Suppose we have an online trading system where orders to purchase and sell a given stock are stored in two priority queues (one for sell orders and one for buy orders) as (</a:t>
            </a:r>
            <a:r>
              <a:rPr lang="en-US" sz="2000" dirty="0" err="1"/>
              <a:t>p,s</a:t>
            </a:r>
            <a:r>
              <a:rPr lang="en-US" sz="2000" dirty="0"/>
              <a:t>) entries:</a:t>
            </a:r>
          </a:p>
          <a:p>
            <a:pPr lvl="1"/>
            <a:r>
              <a:rPr lang="en-US" sz="1800" dirty="0"/>
              <a:t>The key, </a:t>
            </a:r>
            <a:r>
              <a:rPr lang="en-US" sz="1800" dirty="0" err="1"/>
              <a:t>p</a:t>
            </a:r>
            <a:r>
              <a:rPr lang="en-US" sz="1800" dirty="0"/>
              <a:t>, of an order is the price</a:t>
            </a:r>
          </a:p>
          <a:p>
            <a:pPr lvl="1"/>
            <a:r>
              <a:rPr lang="en-US" sz="1800" dirty="0"/>
              <a:t>The value, </a:t>
            </a:r>
            <a:r>
              <a:rPr lang="en-US" sz="1800" dirty="0" err="1"/>
              <a:t>s</a:t>
            </a:r>
            <a:r>
              <a:rPr lang="en-US" sz="1800" dirty="0"/>
              <a:t>, for an entry is the number of shares</a:t>
            </a:r>
          </a:p>
          <a:p>
            <a:pPr lvl="1"/>
            <a:r>
              <a:rPr lang="en-US" sz="1800" dirty="0"/>
              <a:t>A buy order (</a:t>
            </a:r>
            <a:r>
              <a:rPr lang="en-US" sz="1800" dirty="0" err="1"/>
              <a:t>p,s</a:t>
            </a:r>
            <a:r>
              <a:rPr lang="en-US" sz="1800" dirty="0"/>
              <a:t>) is executed when a sell order (</a:t>
            </a:r>
            <a:r>
              <a:rPr lang="en-US" sz="1800" dirty="0" err="1"/>
              <a:t>p’,s</a:t>
            </a:r>
            <a:r>
              <a:rPr lang="en-US" sz="1800" dirty="0"/>
              <a:t>’) with price </a:t>
            </a:r>
            <a:r>
              <a:rPr lang="en-US" sz="1800" dirty="0" err="1"/>
              <a:t>p</a:t>
            </a:r>
            <a:r>
              <a:rPr lang="en-US" sz="1800" dirty="0"/>
              <a:t>’</a:t>
            </a:r>
            <a:r>
              <a:rPr lang="en-US" sz="1800" u="sng" dirty="0"/>
              <a:t>&lt;</a:t>
            </a:r>
            <a:r>
              <a:rPr lang="en-US" sz="1800" dirty="0" err="1"/>
              <a:t>p</a:t>
            </a:r>
            <a:r>
              <a:rPr lang="en-US" sz="1800" dirty="0"/>
              <a:t> is added (the execution is complete if </a:t>
            </a:r>
            <a:r>
              <a:rPr lang="en-US" sz="1800" dirty="0" err="1"/>
              <a:t>s</a:t>
            </a:r>
            <a:r>
              <a:rPr lang="en-US" sz="1800" dirty="0"/>
              <a:t>’</a:t>
            </a:r>
            <a:r>
              <a:rPr lang="en-US" sz="1800" u="sng" dirty="0"/>
              <a:t>&gt;</a:t>
            </a:r>
            <a:r>
              <a:rPr lang="en-US" sz="1800" dirty="0" err="1"/>
              <a:t>s</a:t>
            </a:r>
            <a:r>
              <a:rPr lang="en-US" sz="1800" dirty="0"/>
              <a:t>)</a:t>
            </a:r>
          </a:p>
          <a:p>
            <a:pPr lvl="1"/>
            <a:r>
              <a:rPr lang="en-US" sz="1800" dirty="0"/>
              <a:t>A sell order (</a:t>
            </a:r>
            <a:r>
              <a:rPr lang="en-US" sz="1800" dirty="0" err="1"/>
              <a:t>p,s</a:t>
            </a:r>
            <a:r>
              <a:rPr lang="en-US" sz="1800" dirty="0"/>
              <a:t>) is executed when a buy order (</a:t>
            </a:r>
            <a:r>
              <a:rPr lang="en-US" sz="1800" dirty="0" err="1"/>
              <a:t>p’,s</a:t>
            </a:r>
            <a:r>
              <a:rPr lang="en-US" sz="1800" dirty="0"/>
              <a:t>’) with price </a:t>
            </a:r>
            <a:r>
              <a:rPr lang="en-US" sz="1800" dirty="0" err="1"/>
              <a:t>p</a:t>
            </a:r>
            <a:r>
              <a:rPr lang="en-US" sz="1800" dirty="0"/>
              <a:t>’</a:t>
            </a:r>
            <a:r>
              <a:rPr lang="en-US" sz="1800" u="sng" dirty="0"/>
              <a:t>&gt;</a:t>
            </a:r>
            <a:r>
              <a:rPr lang="en-US" sz="1800" dirty="0" err="1"/>
              <a:t>p</a:t>
            </a:r>
            <a:r>
              <a:rPr lang="en-US" sz="1800" dirty="0"/>
              <a:t> is added (the execution is complete if </a:t>
            </a:r>
            <a:r>
              <a:rPr lang="en-US" sz="1800" dirty="0" err="1"/>
              <a:t>s</a:t>
            </a:r>
            <a:r>
              <a:rPr lang="en-US" sz="1800" dirty="0"/>
              <a:t>’</a:t>
            </a:r>
            <a:r>
              <a:rPr lang="en-US" sz="1800" u="sng" dirty="0"/>
              <a:t>&gt;</a:t>
            </a:r>
            <a:r>
              <a:rPr lang="en-US" sz="1800" dirty="0" err="1"/>
              <a:t>s</a:t>
            </a:r>
            <a:r>
              <a:rPr lang="en-US" sz="1800" dirty="0"/>
              <a:t>)</a:t>
            </a:r>
          </a:p>
          <a:p>
            <a:r>
              <a:rPr lang="en-US" sz="2000" dirty="0"/>
              <a:t>What if someone wishes to cancel their order before it executes?</a:t>
            </a:r>
          </a:p>
          <a:p>
            <a:r>
              <a:rPr lang="en-US" sz="2000" dirty="0"/>
              <a:t>What if someone wishes to update the price or number of shares for their order?</a:t>
            </a:r>
          </a:p>
        </p:txBody>
      </p:sp>
      <p:pic>
        <p:nvPicPr>
          <p:cNvPr id="134150" name="Picture 6" descr="BS00558A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7600950" y="0"/>
            <a:ext cx="1543050" cy="135731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45889"/>
            <a:ext cx="9144000" cy="519739"/>
          </a:xfrm>
        </p:spPr>
        <p:txBody>
          <a:bodyPr/>
          <a:lstStyle/>
          <a:p>
            <a:r>
              <a:rPr lang="en-US" sz="2800" dirty="0" smtClean="0"/>
              <a:t>Additional Methods </a:t>
            </a:r>
            <a:r>
              <a:rPr lang="en-US" sz="2800" dirty="0"/>
              <a:t>of the Adaptable Priority Queue ADT</a:t>
            </a:r>
            <a:r>
              <a:rPr lang="en-US" sz="2800" dirty="0" smtClean="0"/>
              <a:t> </a:t>
            </a:r>
            <a:endParaRPr lang="en-US" sz="4400" dirty="0">
              <a:ea typeface="Tahoma" pitchFamily="39" charset="0"/>
              <a:cs typeface="Tahoma" pitchFamily="39" charset="0"/>
            </a:endParaRPr>
          </a:p>
        </p:txBody>
      </p:sp>
      <p:sp>
        <p:nvSpPr>
          <p:cNvPr id="1423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2"/>
                </a:solidFill>
              </a:rPr>
              <a:t>remove</a:t>
            </a:r>
            <a:r>
              <a:rPr lang="en-US" dirty="0" err="1"/>
              <a:t>(</a:t>
            </a:r>
            <a:r>
              <a:rPr lang="en-US" i="1" dirty="0" err="1"/>
              <a:t>e</a:t>
            </a:r>
            <a:r>
              <a:rPr lang="en-US" dirty="0"/>
              <a:t>): Remove from </a:t>
            </a:r>
            <a:r>
              <a:rPr lang="en-US" i="1" dirty="0"/>
              <a:t>P </a:t>
            </a:r>
            <a:r>
              <a:rPr lang="en-US" dirty="0"/>
              <a:t>and return entry </a:t>
            </a:r>
            <a:r>
              <a:rPr lang="en-US" i="1" dirty="0" err="1"/>
              <a:t>e</a:t>
            </a:r>
            <a:r>
              <a:rPr lang="en-US" dirty="0"/>
              <a:t>.	</a:t>
            </a:r>
          </a:p>
          <a:p>
            <a:r>
              <a:rPr lang="en-US" dirty="0" err="1">
                <a:solidFill>
                  <a:schemeClr val="tx2"/>
                </a:solidFill>
              </a:rPr>
              <a:t>replaceKey</a:t>
            </a:r>
            <a:r>
              <a:rPr lang="en-US" dirty="0" err="1"/>
              <a:t>(</a:t>
            </a:r>
            <a:r>
              <a:rPr lang="en-US" i="1" dirty="0" err="1"/>
              <a:t>e,k</a:t>
            </a:r>
            <a:r>
              <a:rPr lang="en-US" dirty="0"/>
              <a:t>): Replace with </a:t>
            </a:r>
            <a:r>
              <a:rPr lang="en-US" i="1" dirty="0" err="1"/>
              <a:t>k</a:t>
            </a:r>
            <a:r>
              <a:rPr lang="en-US" i="1" dirty="0"/>
              <a:t> </a:t>
            </a:r>
            <a:r>
              <a:rPr lang="en-US" dirty="0"/>
              <a:t>and return the</a:t>
            </a:r>
            <a:r>
              <a:rPr lang="en-US" dirty="0" smtClean="0"/>
              <a:t> old key</a:t>
            </a:r>
            <a:r>
              <a:rPr lang="en-US" i="1" dirty="0" smtClean="0"/>
              <a:t>;</a:t>
            </a:r>
            <a:r>
              <a:rPr lang="en-US" dirty="0" smtClean="0"/>
              <a:t> an error </a:t>
            </a:r>
            <a:r>
              <a:rPr lang="en-US" dirty="0"/>
              <a:t>condition occurs if </a:t>
            </a:r>
            <a:r>
              <a:rPr lang="en-US" i="1" dirty="0" err="1"/>
              <a:t>k</a:t>
            </a:r>
            <a:r>
              <a:rPr lang="en-US" i="1" dirty="0"/>
              <a:t> </a:t>
            </a:r>
            <a:r>
              <a:rPr lang="en-US" dirty="0"/>
              <a:t>is invalid (that is, </a:t>
            </a:r>
            <a:r>
              <a:rPr lang="en-US" i="1" dirty="0" err="1"/>
              <a:t>k</a:t>
            </a:r>
            <a:r>
              <a:rPr lang="en-US" i="1" dirty="0"/>
              <a:t> </a:t>
            </a:r>
            <a:r>
              <a:rPr lang="en-US" dirty="0"/>
              <a:t>cannot </a:t>
            </a:r>
            <a:r>
              <a:rPr lang="en-US" dirty="0" smtClean="0"/>
              <a:t>be compared </a:t>
            </a:r>
            <a:r>
              <a:rPr lang="en-US" dirty="0"/>
              <a:t>with other keys).	</a:t>
            </a:r>
          </a:p>
          <a:p>
            <a:r>
              <a:rPr lang="en-US" dirty="0" err="1">
                <a:solidFill>
                  <a:schemeClr val="tx2"/>
                </a:solidFill>
              </a:rPr>
              <a:t>replaceValue</a:t>
            </a:r>
            <a:r>
              <a:rPr lang="en-US" dirty="0" err="1"/>
              <a:t>(</a:t>
            </a:r>
            <a:r>
              <a:rPr lang="en-US" i="1" dirty="0" err="1"/>
              <a:t>e,x</a:t>
            </a:r>
            <a:r>
              <a:rPr lang="en-US" dirty="0"/>
              <a:t>): Replace with </a:t>
            </a:r>
            <a:r>
              <a:rPr lang="en-US" i="1" dirty="0" err="1"/>
              <a:t>x</a:t>
            </a:r>
            <a:r>
              <a:rPr lang="en-US" i="1" dirty="0"/>
              <a:t> </a:t>
            </a:r>
            <a:r>
              <a:rPr lang="en-US" dirty="0"/>
              <a:t>and return the</a:t>
            </a:r>
            <a:r>
              <a:rPr lang="en-US" dirty="0" smtClean="0"/>
              <a:t> old value.</a:t>
            </a:r>
            <a:r>
              <a:rPr lang="en-US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1433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990813"/>
            <a:ext cx="8153400" cy="4495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39" charset="2"/>
              <a:buNone/>
            </a:pPr>
            <a:r>
              <a:rPr lang="en-US" b="1" i="1" dirty="0">
                <a:solidFill>
                  <a:srgbClr val="000000"/>
                </a:solidFill>
                <a:latin typeface="Times" pitchFamily="39" charset="0"/>
              </a:rPr>
              <a:t>Operation			Output		</a:t>
            </a:r>
            <a:r>
              <a:rPr lang="en-US" i="1" dirty="0">
                <a:solidFill>
                  <a:srgbClr val="000000"/>
                </a:solidFill>
                <a:latin typeface="Times" pitchFamily="39" charset="0"/>
              </a:rPr>
              <a:t>P	</a:t>
            </a:r>
          </a:p>
          <a:p>
            <a:pPr>
              <a:lnSpc>
                <a:spcPct val="80000"/>
              </a:lnSpc>
              <a:buFont typeface="Wingdings" pitchFamily="39" charset="2"/>
              <a:buNone/>
            </a:pPr>
            <a:r>
              <a:rPr lang="en-US" dirty="0">
                <a:solidFill>
                  <a:srgbClr val="000000"/>
                </a:solidFill>
                <a:latin typeface="CMSS10" charset="0"/>
              </a:rPr>
              <a:t>insert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Times" pitchFamily="39" charset="0"/>
              </a:rPr>
              <a:t>5</a:t>
            </a:r>
            <a:r>
              <a:rPr lang="en-US" i="1" dirty="0">
                <a:solidFill>
                  <a:srgbClr val="000000"/>
                </a:solidFill>
                <a:latin typeface="CMMI10" charset="0"/>
              </a:rPr>
              <a:t>,</a:t>
            </a:r>
            <a:r>
              <a:rPr lang="en-US" i="1" dirty="0">
                <a:solidFill>
                  <a:srgbClr val="000000"/>
                </a:solidFill>
                <a:latin typeface="Times" pitchFamily="3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)			</a:t>
            </a:r>
            <a:r>
              <a:rPr lang="en-US" i="1" dirty="0">
                <a:solidFill>
                  <a:srgbClr val="000000"/>
                </a:solidFill>
                <a:latin typeface="Times" pitchFamily="39" charset="0"/>
              </a:rPr>
              <a:t>e</a:t>
            </a:r>
            <a:r>
              <a:rPr lang="en-US" baseline="-25000" dirty="0">
                <a:solidFill>
                  <a:srgbClr val="000000"/>
                </a:solidFill>
                <a:latin typeface="Times" pitchFamily="3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Times" pitchFamily="39" charset="0"/>
              </a:rPr>
              <a:t>		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Times" pitchFamily="39" charset="0"/>
              </a:rPr>
              <a:t>5</a:t>
            </a:r>
            <a:r>
              <a:rPr lang="en-US" i="1" dirty="0">
                <a:solidFill>
                  <a:srgbClr val="000000"/>
                </a:solidFill>
                <a:latin typeface="CMMI10" charset="0"/>
              </a:rPr>
              <a:t>,</a:t>
            </a:r>
            <a:r>
              <a:rPr lang="en-US" i="1" dirty="0">
                <a:solidFill>
                  <a:srgbClr val="000000"/>
                </a:solidFill>
                <a:latin typeface="Times" pitchFamily="3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)</a:t>
            </a:r>
            <a:r>
              <a:rPr lang="en-US" i="1" dirty="0">
                <a:solidFill>
                  <a:srgbClr val="000000"/>
                </a:solidFill>
                <a:latin typeface="CMSY10" charset="0"/>
              </a:rPr>
              <a:t>	</a:t>
            </a:r>
          </a:p>
          <a:p>
            <a:pPr>
              <a:lnSpc>
                <a:spcPct val="80000"/>
              </a:lnSpc>
              <a:buFont typeface="Wingdings" pitchFamily="39" charset="2"/>
              <a:buNone/>
            </a:pPr>
            <a:r>
              <a:rPr lang="en-US" dirty="0">
                <a:solidFill>
                  <a:srgbClr val="000000"/>
                </a:solidFill>
                <a:latin typeface="CMSS10" charset="0"/>
              </a:rPr>
              <a:t>insert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Times" pitchFamily="39" charset="0"/>
              </a:rPr>
              <a:t>3</a:t>
            </a:r>
            <a:r>
              <a:rPr lang="en-US" i="1" dirty="0">
                <a:solidFill>
                  <a:srgbClr val="000000"/>
                </a:solidFill>
                <a:latin typeface="CMMI10" charset="0"/>
              </a:rPr>
              <a:t>,</a:t>
            </a:r>
            <a:r>
              <a:rPr lang="en-US" i="1" dirty="0">
                <a:solidFill>
                  <a:srgbClr val="000000"/>
                </a:solidFill>
                <a:latin typeface="Times" pitchFamily="3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)			</a:t>
            </a:r>
            <a:r>
              <a:rPr lang="en-US" i="1" dirty="0">
                <a:solidFill>
                  <a:srgbClr val="000000"/>
                </a:solidFill>
                <a:latin typeface="Times" pitchFamily="39" charset="0"/>
              </a:rPr>
              <a:t>e</a:t>
            </a:r>
            <a:r>
              <a:rPr lang="en-US" baseline="-25000" dirty="0">
                <a:solidFill>
                  <a:srgbClr val="000000"/>
                </a:solidFill>
                <a:latin typeface="Times" pitchFamily="39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Times" pitchFamily="39" charset="0"/>
              </a:rPr>
              <a:t>		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Times" pitchFamily="39" charset="0"/>
              </a:rPr>
              <a:t>3</a:t>
            </a:r>
            <a:r>
              <a:rPr lang="en-US" i="1" dirty="0">
                <a:solidFill>
                  <a:srgbClr val="000000"/>
                </a:solidFill>
                <a:latin typeface="CMMI10" charset="0"/>
              </a:rPr>
              <a:t>,</a:t>
            </a:r>
            <a:r>
              <a:rPr lang="en-US" i="1" dirty="0">
                <a:solidFill>
                  <a:srgbClr val="000000"/>
                </a:solidFill>
                <a:latin typeface="Times" pitchFamily="3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)</a:t>
            </a:r>
            <a:r>
              <a:rPr lang="en-US" i="1" dirty="0">
                <a:solidFill>
                  <a:srgbClr val="000000"/>
                </a:solidFill>
                <a:latin typeface="CMMI10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Times" pitchFamily="39" charset="0"/>
              </a:rPr>
              <a:t>5</a:t>
            </a:r>
            <a:r>
              <a:rPr lang="en-US" i="1" dirty="0">
                <a:solidFill>
                  <a:srgbClr val="000000"/>
                </a:solidFill>
                <a:latin typeface="CMMI10" charset="0"/>
              </a:rPr>
              <a:t>,</a:t>
            </a:r>
            <a:r>
              <a:rPr lang="en-US" i="1" dirty="0">
                <a:solidFill>
                  <a:srgbClr val="000000"/>
                </a:solidFill>
                <a:latin typeface="Times" pitchFamily="3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)</a:t>
            </a:r>
            <a:r>
              <a:rPr lang="en-US" i="1" dirty="0">
                <a:solidFill>
                  <a:srgbClr val="000000"/>
                </a:solidFill>
                <a:latin typeface="CMSY10" charset="0"/>
              </a:rPr>
              <a:t>	</a:t>
            </a:r>
          </a:p>
          <a:p>
            <a:pPr>
              <a:lnSpc>
                <a:spcPct val="80000"/>
              </a:lnSpc>
              <a:buFont typeface="Wingdings" pitchFamily="39" charset="2"/>
              <a:buNone/>
            </a:pPr>
            <a:r>
              <a:rPr lang="en-US" dirty="0">
                <a:solidFill>
                  <a:srgbClr val="000000"/>
                </a:solidFill>
                <a:latin typeface="CMSS10" charset="0"/>
              </a:rPr>
              <a:t>insert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Times" pitchFamily="39" charset="0"/>
              </a:rPr>
              <a:t>7</a:t>
            </a:r>
            <a:r>
              <a:rPr lang="en-US" i="1" dirty="0">
                <a:solidFill>
                  <a:srgbClr val="000000"/>
                </a:solidFill>
                <a:latin typeface="CMMI10" charset="0"/>
              </a:rPr>
              <a:t>,</a:t>
            </a:r>
            <a:r>
              <a:rPr lang="en-US" i="1" dirty="0">
                <a:solidFill>
                  <a:srgbClr val="000000"/>
                </a:solidFill>
                <a:latin typeface="Times" pitchFamily="39" charset="0"/>
              </a:rPr>
              <a:t>C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)			</a:t>
            </a:r>
            <a:r>
              <a:rPr lang="en-US" i="1" dirty="0">
                <a:solidFill>
                  <a:srgbClr val="000000"/>
                </a:solidFill>
                <a:latin typeface="Times" pitchFamily="39" charset="0"/>
              </a:rPr>
              <a:t>e</a:t>
            </a:r>
            <a:r>
              <a:rPr lang="en-US" baseline="-25000" dirty="0">
                <a:solidFill>
                  <a:srgbClr val="000000"/>
                </a:solidFill>
                <a:latin typeface="Times" pitchFamily="39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Times" pitchFamily="39" charset="0"/>
              </a:rPr>
              <a:t>		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Times" pitchFamily="39" charset="0"/>
              </a:rPr>
              <a:t>3</a:t>
            </a:r>
            <a:r>
              <a:rPr lang="en-US" i="1" dirty="0">
                <a:solidFill>
                  <a:srgbClr val="000000"/>
                </a:solidFill>
                <a:latin typeface="CMMI10" charset="0"/>
              </a:rPr>
              <a:t>,</a:t>
            </a:r>
            <a:r>
              <a:rPr lang="en-US" i="1" dirty="0">
                <a:solidFill>
                  <a:srgbClr val="000000"/>
                </a:solidFill>
                <a:latin typeface="Times" pitchFamily="3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)</a:t>
            </a:r>
            <a:r>
              <a:rPr lang="en-US" i="1" dirty="0">
                <a:solidFill>
                  <a:srgbClr val="000000"/>
                </a:solidFill>
                <a:latin typeface="CMMI10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Times" pitchFamily="39" charset="0"/>
              </a:rPr>
              <a:t>5</a:t>
            </a:r>
            <a:r>
              <a:rPr lang="en-US" i="1" dirty="0">
                <a:solidFill>
                  <a:srgbClr val="000000"/>
                </a:solidFill>
                <a:latin typeface="CMMI10" charset="0"/>
              </a:rPr>
              <a:t>,</a:t>
            </a:r>
            <a:r>
              <a:rPr lang="en-US" i="1" dirty="0">
                <a:solidFill>
                  <a:srgbClr val="000000"/>
                </a:solidFill>
                <a:latin typeface="Times" pitchFamily="3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)</a:t>
            </a:r>
            <a:r>
              <a:rPr lang="en-US" i="1" dirty="0">
                <a:solidFill>
                  <a:srgbClr val="000000"/>
                </a:solidFill>
                <a:latin typeface="CMMI10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Times" pitchFamily="39" charset="0"/>
              </a:rPr>
              <a:t>7</a:t>
            </a:r>
            <a:r>
              <a:rPr lang="en-US" i="1" dirty="0">
                <a:solidFill>
                  <a:srgbClr val="000000"/>
                </a:solidFill>
                <a:latin typeface="CMMI10" charset="0"/>
              </a:rPr>
              <a:t>,</a:t>
            </a:r>
            <a:r>
              <a:rPr lang="en-US" i="1" dirty="0">
                <a:solidFill>
                  <a:srgbClr val="000000"/>
                </a:solidFill>
                <a:latin typeface="Times" pitchFamily="39" charset="0"/>
              </a:rPr>
              <a:t>C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)</a:t>
            </a:r>
            <a:endParaRPr lang="en-US" i="1" dirty="0">
              <a:solidFill>
                <a:srgbClr val="000000"/>
              </a:solidFill>
              <a:latin typeface="CMSY10" charset="0"/>
            </a:endParaRPr>
          </a:p>
          <a:p>
            <a:pPr>
              <a:lnSpc>
                <a:spcPct val="80000"/>
              </a:lnSpc>
              <a:buFont typeface="Wingdings" pitchFamily="39" charset="2"/>
              <a:buNone/>
            </a:pPr>
            <a:r>
              <a:rPr lang="en-US" dirty="0">
                <a:solidFill>
                  <a:srgbClr val="000000"/>
                </a:solidFill>
                <a:latin typeface="CMSS10" charset="0"/>
              </a:rPr>
              <a:t>min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()				</a:t>
            </a:r>
            <a:r>
              <a:rPr lang="en-US" i="1" dirty="0">
                <a:solidFill>
                  <a:srgbClr val="000000"/>
                </a:solidFill>
                <a:latin typeface="Times" pitchFamily="39" charset="0"/>
              </a:rPr>
              <a:t>e</a:t>
            </a:r>
            <a:r>
              <a:rPr lang="en-US" baseline="-25000" dirty="0">
                <a:solidFill>
                  <a:srgbClr val="000000"/>
                </a:solidFill>
                <a:latin typeface="Times" pitchFamily="39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Times" pitchFamily="39" charset="0"/>
              </a:rPr>
              <a:t>		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Times" pitchFamily="39" charset="0"/>
              </a:rPr>
              <a:t>3</a:t>
            </a:r>
            <a:r>
              <a:rPr lang="en-US" i="1" dirty="0">
                <a:solidFill>
                  <a:srgbClr val="000000"/>
                </a:solidFill>
                <a:latin typeface="CMMI10" charset="0"/>
              </a:rPr>
              <a:t>,</a:t>
            </a:r>
            <a:r>
              <a:rPr lang="en-US" i="1" dirty="0">
                <a:solidFill>
                  <a:srgbClr val="000000"/>
                </a:solidFill>
                <a:latin typeface="Times" pitchFamily="3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)</a:t>
            </a:r>
            <a:r>
              <a:rPr lang="en-US" i="1" dirty="0">
                <a:solidFill>
                  <a:srgbClr val="000000"/>
                </a:solidFill>
                <a:latin typeface="CMMI10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Times" pitchFamily="39" charset="0"/>
              </a:rPr>
              <a:t>5</a:t>
            </a:r>
            <a:r>
              <a:rPr lang="en-US" i="1" dirty="0">
                <a:solidFill>
                  <a:srgbClr val="000000"/>
                </a:solidFill>
                <a:latin typeface="CMMI10" charset="0"/>
              </a:rPr>
              <a:t>,</a:t>
            </a:r>
            <a:r>
              <a:rPr lang="en-US" i="1" dirty="0">
                <a:solidFill>
                  <a:srgbClr val="000000"/>
                </a:solidFill>
                <a:latin typeface="Times" pitchFamily="3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)</a:t>
            </a:r>
            <a:r>
              <a:rPr lang="en-US" i="1" dirty="0">
                <a:solidFill>
                  <a:srgbClr val="000000"/>
                </a:solidFill>
                <a:latin typeface="CMMI10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Times" pitchFamily="39" charset="0"/>
              </a:rPr>
              <a:t>7</a:t>
            </a:r>
            <a:r>
              <a:rPr lang="en-US" i="1" dirty="0">
                <a:solidFill>
                  <a:srgbClr val="000000"/>
                </a:solidFill>
                <a:latin typeface="CMMI10" charset="0"/>
              </a:rPr>
              <a:t>,</a:t>
            </a:r>
            <a:r>
              <a:rPr lang="en-US" i="1" dirty="0">
                <a:solidFill>
                  <a:srgbClr val="000000"/>
                </a:solidFill>
                <a:latin typeface="Times" pitchFamily="39" charset="0"/>
              </a:rPr>
              <a:t>C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)</a:t>
            </a:r>
            <a:endParaRPr lang="en-US" i="1" dirty="0">
              <a:solidFill>
                <a:srgbClr val="000000"/>
              </a:solidFill>
              <a:latin typeface="CMSY10" charset="0"/>
            </a:endParaRPr>
          </a:p>
          <a:p>
            <a:pPr>
              <a:lnSpc>
                <a:spcPct val="80000"/>
              </a:lnSpc>
              <a:buFont typeface="Wingdings" pitchFamily="39" charset="2"/>
              <a:buNone/>
            </a:pPr>
            <a:r>
              <a:rPr lang="en-US" dirty="0">
                <a:solidFill>
                  <a:srgbClr val="000000"/>
                </a:solidFill>
                <a:latin typeface="CMSS10" charset="0"/>
              </a:rPr>
              <a:t>key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" pitchFamily="39" charset="0"/>
              </a:rPr>
              <a:t>e</a:t>
            </a:r>
            <a:r>
              <a:rPr lang="en-US" baseline="-25000" dirty="0">
                <a:solidFill>
                  <a:srgbClr val="000000"/>
                </a:solidFill>
                <a:latin typeface="Times" pitchFamily="39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)</a:t>
            </a:r>
            <a:r>
              <a:rPr lang="en-US" baseline="30000" dirty="0">
                <a:solidFill>
                  <a:srgbClr val="000000"/>
                </a:solidFill>
                <a:latin typeface="CMR10" charset="0"/>
              </a:rPr>
              <a:t>		</a:t>
            </a:r>
            <a:r>
              <a:rPr lang="en-US" baseline="30000" dirty="0" smtClean="0">
                <a:solidFill>
                  <a:srgbClr val="000000"/>
                </a:solidFill>
                <a:latin typeface="CMR10" charset="0"/>
              </a:rPr>
              <a:t>		</a:t>
            </a:r>
            <a:r>
              <a:rPr lang="en-US" dirty="0" smtClean="0">
                <a:solidFill>
                  <a:srgbClr val="000000"/>
                </a:solidFill>
                <a:latin typeface="Times" pitchFamily="39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Times" pitchFamily="39" charset="0"/>
              </a:rPr>
              <a:t>		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Times" pitchFamily="39" charset="0"/>
              </a:rPr>
              <a:t>3</a:t>
            </a:r>
            <a:r>
              <a:rPr lang="en-US" i="1" dirty="0">
                <a:solidFill>
                  <a:srgbClr val="000000"/>
                </a:solidFill>
                <a:latin typeface="CMMI10" charset="0"/>
              </a:rPr>
              <a:t>,</a:t>
            </a:r>
            <a:r>
              <a:rPr lang="en-US" i="1" dirty="0">
                <a:solidFill>
                  <a:srgbClr val="000000"/>
                </a:solidFill>
                <a:latin typeface="Times" pitchFamily="3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)</a:t>
            </a:r>
            <a:r>
              <a:rPr lang="en-US" i="1" dirty="0">
                <a:solidFill>
                  <a:srgbClr val="000000"/>
                </a:solidFill>
                <a:latin typeface="CMMI10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Times" pitchFamily="39" charset="0"/>
              </a:rPr>
              <a:t>5</a:t>
            </a:r>
            <a:r>
              <a:rPr lang="en-US" i="1" dirty="0">
                <a:solidFill>
                  <a:srgbClr val="000000"/>
                </a:solidFill>
                <a:latin typeface="CMMI10" charset="0"/>
              </a:rPr>
              <a:t>,</a:t>
            </a:r>
            <a:r>
              <a:rPr lang="en-US" i="1" dirty="0">
                <a:solidFill>
                  <a:srgbClr val="000000"/>
                </a:solidFill>
                <a:latin typeface="Times" pitchFamily="3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)</a:t>
            </a:r>
            <a:r>
              <a:rPr lang="en-US" i="1" dirty="0">
                <a:solidFill>
                  <a:srgbClr val="000000"/>
                </a:solidFill>
                <a:latin typeface="CMMI10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Times" pitchFamily="39" charset="0"/>
              </a:rPr>
              <a:t>7</a:t>
            </a:r>
            <a:r>
              <a:rPr lang="en-US" i="1" dirty="0">
                <a:solidFill>
                  <a:srgbClr val="000000"/>
                </a:solidFill>
                <a:latin typeface="CMMI10" charset="0"/>
              </a:rPr>
              <a:t>,</a:t>
            </a:r>
            <a:r>
              <a:rPr lang="en-US" i="1" dirty="0">
                <a:solidFill>
                  <a:srgbClr val="000000"/>
                </a:solidFill>
                <a:latin typeface="Times" pitchFamily="39" charset="0"/>
              </a:rPr>
              <a:t>C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)</a:t>
            </a:r>
            <a:endParaRPr lang="en-US" i="1" dirty="0">
              <a:solidFill>
                <a:srgbClr val="000000"/>
              </a:solidFill>
              <a:latin typeface="CMSY10" charset="0"/>
            </a:endParaRPr>
          </a:p>
          <a:p>
            <a:pPr>
              <a:lnSpc>
                <a:spcPct val="80000"/>
              </a:lnSpc>
              <a:buFont typeface="Wingdings" pitchFamily="39" charset="2"/>
              <a:buNone/>
            </a:pPr>
            <a:r>
              <a:rPr lang="en-US" dirty="0">
                <a:solidFill>
                  <a:srgbClr val="000000"/>
                </a:solidFill>
                <a:latin typeface="CMSS10" charset="0"/>
              </a:rPr>
              <a:t>remove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" pitchFamily="39" charset="0"/>
              </a:rPr>
              <a:t>e</a:t>
            </a:r>
            <a:r>
              <a:rPr lang="en-US" baseline="-25000" dirty="0">
                <a:solidFill>
                  <a:srgbClr val="000000"/>
                </a:solidFill>
                <a:latin typeface="Times" pitchFamily="3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)</a:t>
            </a:r>
            <a:r>
              <a:rPr lang="en-US" baseline="30000" dirty="0">
                <a:solidFill>
                  <a:srgbClr val="000000"/>
                </a:solidFill>
                <a:latin typeface="CMR10" charset="0"/>
              </a:rPr>
              <a:t>		</a:t>
            </a:r>
            <a:r>
              <a:rPr lang="en-US" baseline="30000" dirty="0" smtClean="0">
                <a:solidFill>
                  <a:srgbClr val="000000"/>
                </a:solidFill>
                <a:latin typeface="CMR10" charset="0"/>
              </a:rPr>
              <a:t>	</a:t>
            </a:r>
            <a:r>
              <a:rPr lang="en-US" i="1" dirty="0" smtClean="0">
                <a:solidFill>
                  <a:srgbClr val="000000"/>
                </a:solidFill>
                <a:latin typeface="Times" pitchFamily="39" charset="0"/>
              </a:rPr>
              <a:t>e</a:t>
            </a:r>
            <a:r>
              <a:rPr lang="en-US" baseline="-25000" dirty="0" smtClean="0">
                <a:solidFill>
                  <a:srgbClr val="000000"/>
                </a:solidFill>
                <a:latin typeface="Times" pitchFamily="3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Times" pitchFamily="39" charset="0"/>
              </a:rPr>
              <a:t>		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Times" pitchFamily="39" charset="0"/>
              </a:rPr>
              <a:t>3</a:t>
            </a:r>
            <a:r>
              <a:rPr lang="en-US" i="1" dirty="0">
                <a:solidFill>
                  <a:srgbClr val="000000"/>
                </a:solidFill>
                <a:latin typeface="CMMI10" charset="0"/>
              </a:rPr>
              <a:t>,</a:t>
            </a:r>
            <a:r>
              <a:rPr lang="en-US" i="1" dirty="0">
                <a:solidFill>
                  <a:srgbClr val="000000"/>
                </a:solidFill>
                <a:latin typeface="Times" pitchFamily="3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)</a:t>
            </a:r>
            <a:r>
              <a:rPr lang="en-US" i="1" dirty="0">
                <a:solidFill>
                  <a:srgbClr val="000000"/>
                </a:solidFill>
                <a:latin typeface="CMMI10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Times" pitchFamily="39" charset="0"/>
              </a:rPr>
              <a:t>7</a:t>
            </a:r>
            <a:r>
              <a:rPr lang="en-US" i="1" dirty="0">
                <a:solidFill>
                  <a:srgbClr val="000000"/>
                </a:solidFill>
                <a:latin typeface="CMMI10" charset="0"/>
              </a:rPr>
              <a:t>,</a:t>
            </a:r>
            <a:r>
              <a:rPr lang="en-US" i="1" dirty="0" smtClean="0">
                <a:solidFill>
                  <a:srgbClr val="000000"/>
                </a:solidFill>
                <a:latin typeface="Times" pitchFamily="39" charset="0"/>
              </a:rPr>
              <a:t>C)</a:t>
            </a:r>
            <a:endParaRPr lang="en-US" i="1" dirty="0" smtClean="0">
              <a:solidFill>
                <a:srgbClr val="000000"/>
              </a:solidFill>
              <a:latin typeface="CMSY10" charset="0"/>
            </a:endParaRPr>
          </a:p>
          <a:p>
            <a:pPr>
              <a:lnSpc>
                <a:spcPct val="80000"/>
              </a:lnSpc>
              <a:buFont typeface="Wingdings" pitchFamily="39" charset="2"/>
              <a:buNone/>
            </a:pPr>
            <a:r>
              <a:rPr lang="en-US" dirty="0">
                <a:solidFill>
                  <a:srgbClr val="000000"/>
                </a:solidFill>
                <a:latin typeface="CMSS10" charset="0"/>
              </a:rPr>
              <a:t>replaceKey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" pitchFamily="39" charset="0"/>
              </a:rPr>
              <a:t>e</a:t>
            </a:r>
            <a:r>
              <a:rPr lang="en-US" baseline="-25000" dirty="0">
                <a:solidFill>
                  <a:srgbClr val="000000"/>
                </a:solidFill>
                <a:latin typeface="Times" pitchFamily="39" charset="0"/>
              </a:rPr>
              <a:t>2</a:t>
            </a:r>
            <a:r>
              <a:rPr lang="en-US" i="1" dirty="0">
                <a:solidFill>
                  <a:srgbClr val="000000"/>
                </a:solidFill>
                <a:latin typeface="CMMI10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Times" pitchFamily="39" charset="0"/>
              </a:rPr>
              <a:t>9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)		</a:t>
            </a:r>
            <a:r>
              <a:rPr lang="en-US" dirty="0">
                <a:solidFill>
                  <a:srgbClr val="000000"/>
                </a:solidFill>
                <a:latin typeface="Times" pitchFamily="39" charset="0"/>
              </a:rPr>
              <a:t>3		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Times" pitchFamily="39" charset="0"/>
              </a:rPr>
              <a:t>7</a:t>
            </a:r>
            <a:r>
              <a:rPr lang="en-US" i="1" dirty="0">
                <a:solidFill>
                  <a:srgbClr val="000000"/>
                </a:solidFill>
                <a:latin typeface="CMMI10" charset="0"/>
              </a:rPr>
              <a:t>,</a:t>
            </a:r>
            <a:r>
              <a:rPr lang="en-US" i="1" dirty="0">
                <a:solidFill>
                  <a:srgbClr val="000000"/>
                </a:solidFill>
                <a:latin typeface="Times" pitchFamily="39" charset="0"/>
              </a:rPr>
              <a:t>C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)</a:t>
            </a:r>
            <a:r>
              <a:rPr lang="en-US" i="1" dirty="0">
                <a:solidFill>
                  <a:srgbClr val="000000"/>
                </a:solidFill>
                <a:latin typeface="CMMI10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Times" pitchFamily="39" charset="0"/>
              </a:rPr>
              <a:t>9</a:t>
            </a:r>
            <a:r>
              <a:rPr lang="en-US" i="1" dirty="0">
                <a:solidFill>
                  <a:srgbClr val="000000"/>
                </a:solidFill>
                <a:latin typeface="CMMI10" charset="0"/>
              </a:rPr>
              <a:t>,</a:t>
            </a:r>
            <a:r>
              <a:rPr lang="en-US" i="1" dirty="0">
                <a:solidFill>
                  <a:srgbClr val="000000"/>
                </a:solidFill>
                <a:latin typeface="Times" pitchFamily="3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)</a:t>
            </a:r>
            <a:r>
              <a:rPr lang="en-US" i="1" dirty="0">
                <a:solidFill>
                  <a:srgbClr val="000000"/>
                </a:solidFill>
                <a:latin typeface="CMSY10" charset="0"/>
              </a:rPr>
              <a:t>	</a:t>
            </a:r>
          </a:p>
          <a:p>
            <a:pPr>
              <a:lnSpc>
                <a:spcPct val="80000"/>
              </a:lnSpc>
              <a:buFont typeface="Wingdings" pitchFamily="39" charset="2"/>
              <a:buNone/>
            </a:pPr>
            <a:r>
              <a:rPr lang="en-US" dirty="0">
                <a:solidFill>
                  <a:srgbClr val="000000"/>
                </a:solidFill>
                <a:latin typeface="CMSS10" charset="0"/>
              </a:rPr>
              <a:t>replaceValue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" pitchFamily="39" charset="0"/>
              </a:rPr>
              <a:t>e</a:t>
            </a:r>
            <a:r>
              <a:rPr lang="en-US" baseline="-25000" dirty="0">
                <a:solidFill>
                  <a:srgbClr val="000000"/>
                </a:solidFill>
                <a:latin typeface="Times" pitchFamily="39" charset="0"/>
              </a:rPr>
              <a:t>3</a:t>
            </a:r>
            <a:r>
              <a:rPr lang="en-US" i="1" dirty="0">
                <a:solidFill>
                  <a:srgbClr val="000000"/>
                </a:solidFill>
                <a:latin typeface="CMMI10" charset="0"/>
              </a:rPr>
              <a:t>,</a:t>
            </a:r>
            <a:r>
              <a:rPr lang="en-US" i="1" dirty="0">
                <a:solidFill>
                  <a:srgbClr val="000000"/>
                </a:solidFill>
                <a:latin typeface="Times" pitchFamily="39" charset="0"/>
              </a:rPr>
              <a:t>D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)</a:t>
            </a:r>
            <a:r>
              <a:rPr lang="en-US" dirty="0" smtClean="0">
                <a:solidFill>
                  <a:srgbClr val="000000"/>
                </a:solidFill>
                <a:latin typeface="CMR10" charset="0"/>
              </a:rPr>
              <a:t>		</a:t>
            </a:r>
            <a:r>
              <a:rPr lang="en-US" i="1" dirty="0" smtClean="0">
                <a:solidFill>
                  <a:srgbClr val="000000"/>
                </a:solidFill>
                <a:latin typeface="Times" pitchFamily="39" charset="0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Times" pitchFamily="39" charset="0"/>
              </a:rPr>
              <a:t>		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Times" pitchFamily="39" charset="0"/>
              </a:rPr>
              <a:t>7</a:t>
            </a:r>
            <a:r>
              <a:rPr lang="en-US" i="1" dirty="0">
                <a:solidFill>
                  <a:srgbClr val="000000"/>
                </a:solidFill>
                <a:latin typeface="CMMI10" charset="0"/>
              </a:rPr>
              <a:t>,</a:t>
            </a:r>
            <a:r>
              <a:rPr lang="en-US" i="1" dirty="0">
                <a:solidFill>
                  <a:srgbClr val="000000"/>
                </a:solidFill>
                <a:latin typeface="Times" pitchFamily="39" charset="0"/>
              </a:rPr>
              <a:t>D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)</a:t>
            </a:r>
            <a:r>
              <a:rPr lang="en-US" i="1" dirty="0">
                <a:solidFill>
                  <a:srgbClr val="000000"/>
                </a:solidFill>
                <a:latin typeface="CMMI10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Times" pitchFamily="39" charset="0"/>
              </a:rPr>
              <a:t>9</a:t>
            </a:r>
            <a:r>
              <a:rPr lang="en-US" i="1" dirty="0">
                <a:solidFill>
                  <a:srgbClr val="000000"/>
                </a:solidFill>
                <a:latin typeface="CMMI10" charset="0"/>
              </a:rPr>
              <a:t>,</a:t>
            </a:r>
            <a:r>
              <a:rPr lang="en-US" i="1" dirty="0">
                <a:solidFill>
                  <a:srgbClr val="000000"/>
                </a:solidFill>
                <a:latin typeface="Times" pitchFamily="3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)</a:t>
            </a:r>
            <a:r>
              <a:rPr lang="en-US" i="1" dirty="0">
                <a:solidFill>
                  <a:srgbClr val="000000"/>
                </a:solidFill>
                <a:latin typeface="CMSY10" charset="0"/>
              </a:rPr>
              <a:t>	</a:t>
            </a:r>
          </a:p>
          <a:p>
            <a:pPr>
              <a:lnSpc>
                <a:spcPct val="80000"/>
              </a:lnSpc>
              <a:buFont typeface="Wingdings" pitchFamily="39" charset="2"/>
              <a:buNone/>
            </a:pPr>
            <a:r>
              <a:rPr lang="en-US" dirty="0">
                <a:solidFill>
                  <a:srgbClr val="000000"/>
                </a:solidFill>
                <a:latin typeface="CMSS10" charset="0"/>
              </a:rPr>
              <a:t>remove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" pitchFamily="39" charset="0"/>
              </a:rPr>
              <a:t>e</a:t>
            </a:r>
            <a:r>
              <a:rPr lang="en-US" baseline="-25000" dirty="0">
                <a:solidFill>
                  <a:srgbClr val="000000"/>
                </a:solidFill>
                <a:latin typeface="Times" pitchFamily="39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)</a:t>
            </a:r>
            <a:r>
              <a:rPr lang="en-US" baseline="30000" dirty="0">
                <a:solidFill>
                  <a:srgbClr val="000000"/>
                </a:solidFill>
                <a:latin typeface="CMR10" charset="0"/>
              </a:rPr>
              <a:t>		</a:t>
            </a:r>
            <a:r>
              <a:rPr lang="en-US" baseline="30000" dirty="0" smtClean="0">
                <a:solidFill>
                  <a:srgbClr val="000000"/>
                </a:solidFill>
                <a:latin typeface="CMR10" charset="0"/>
              </a:rPr>
              <a:t>	</a:t>
            </a:r>
            <a:r>
              <a:rPr lang="en-US" i="1" dirty="0" smtClean="0">
                <a:solidFill>
                  <a:srgbClr val="000000"/>
                </a:solidFill>
                <a:latin typeface="Times" pitchFamily="39" charset="0"/>
              </a:rPr>
              <a:t>e</a:t>
            </a:r>
            <a:r>
              <a:rPr lang="en-US" baseline="-25000" dirty="0" smtClean="0">
                <a:solidFill>
                  <a:srgbClr val="000000"/>
                </a:solidFill>
                <a:latin typeface="Times" pitchFamily="39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Times" pitchFamily="39" charset="0"/>
              </a:rPr>
              <a:t>		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Times" pitchFamily="39" charset="0"/>
              </a:rPr>
              <a:t>7</a:t>
            </a:r>
            <a:r>
              <a:rPr lang="en-US" i="1" dirty="0">
                <a:solidFill>
                  <a:srgbClr val="000000"/>
                </a:solidFill>
                <a:latin typeface="CMMI10" charset="0"/>
              </a:rPr>
              <a:t>,</a:t>
            </a:r>
            <a:r>
              <a:rPr lang="en-US" i="1" dirty="0">
                <a:solidFill>
                  <a:srgbClr val="000000"/>
                </a:solidFill>
                <a:latin typeface="Times" pitchFamily="39" charset="0"/>
              </a:rPr>
              <a:t>D</a:t>
            </a:r>
            <a:r>
              <a:rPr lang="en-US" dirty="0">
                <a:solidFill>
                  <a:srgbClr val="000000"/>
                </a:solidFill>
                <a:latin typeface="CMR10" charset="0"/>
              </a:rPr>
              <a:t>)</a:t>
            </a:r>
            <a:r>
              <a:rPr lang="en-US" i="1" dirty="0">
                <a:solidFill>
                  <a:srgbClr val="000000"/>
                </a:solidFill>
                <a:latin typeface="CMSY10" charset="0"/>
              </a:rPr>
              <a:t>	</a:t>
            </a:r>
            <a:endParaRPr lang="en-US" dirty="0"/>
          </a:p>
        </p:txBody>
      </p:sp>
      <p:sp>
        <p:nvSpPr>
          <p:cNvPr id="143364" name="Line 4"/>
          <p:cNvSpPr>
            <a:spLocks noChangeShapeType="1"/>
          </p:cNvSpPr>
          <p:nvPr/>
        </p:nvSpPr>
        <p:spPr bwMode="auto">
          <a:xfrm>
            <a:off x="762000" y="1981200"/>
            <a:ext cx="8001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Priority Queue ADT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13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A priority queue stores a collection of </a:t>
            </a:r>
            <a:r>
              <a:rPr lang="en-US" sz="2000" b="1" dirty="0"/>
              <a:t>entries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Each </a:t>
            </a:r>
            <a:r>
              <a:rPr lang="en-US" sz="2000" b="1" dirty="0"/>
              <a:t>entry</a:t>
            </a:r>
            <a:r>
              <a:rPr lang="en-US" sz="2000" dirty="0"/>
              <a:t> is a </a:t>
            </a:r>
            <a:r>
              <a:rPr lang="en-US" sz="2000" dirty="0" smtClean="0"/>
              <a:t>pair (</a:t>
            </a:r>
            <a:r>
              <a:rPr lang="en-US" sz="2000" dirty="0"/>
              <a:t>key, value)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Main methods of the Priority Queue ADT</a:t>
            </a:r>
          </a:p>
          <a:p>
            <a:pPr lvl="1">
              <a:lnSpc>
                <a:spcPct val="90000"/>
              </a:lnSpc>
            </a:pPr>
            <a:r>
              <a:rPr lang="en-US" sz="1800" b="1" dirty="0" err="1">
                <a:solidFill>
                  <a:schemeClr val="tx2"/>
                </a:solidFill>
              </a:rPr>
              <a:t>insert</a:t>
            </a:r>
            <a:r>
              <a:rPr lang="en-US" sz="1800" dirty="0" err="1"/>
              <a:t>(k</a:t>
            </a:r>
            <a:r>
              <a:rPr lang="en-US" sz="1800" dirty="0"/>
              <a:t>, </a:t>
            </a:r>
            <a:r>
              <a:rPr lang="en-US" sz="1800" dirty="0" err="1"/>
              <a:t>x</a:t>
            </a:r>
            <a:r>
              <a:rPr lang="en-US" sz="1800" dirty="0" smtClean="0"/>
              <a:t>) inserts </a:t>
            </a:r>
            <a:r>
              <a:rPr lang="en-US" sz="1800" dirty="0"/>
              <a:t>an entry with key </a:t>
            </a:r>
            <a:r>
              <a:rPr lang="en-US" sz="1800" dirty="0" err="1"/>
              <a:t>k</a:t>
            </a:r>
            <a:r>
              <a:rPr lang="en-US" sz="1800" dirty="0"/>
              <a:t> and value </a:t>
            </a:r>
            <a:r>
              <a:rPr lang="en-US" sz="1800" dirty="0" err="1"/>
              <a:t>x</a:t>
            </a:r>
            <a:endParaRPr lang="en-US" sz="1800" dirty="0"/>
          </a:p>
          <a:p>
            <a:pPr lvl="1">
              <a:lnSpc>
                <a:spcPct val="90000"/>
              </a:lnSpc>
            </a:pPr>
            <a:r>
              <a:rPr lang="en-US" sz="1800" b="1" dirty="0" err="1">
                <a:solidFill>
                  <a:schemeClr val="tx2"/>
                </a:solidFill>
              </a:rPr>
              <a:t>removeMin</a:t>
            </a:r>
            <a:r>
              <a:rPr lang="en-US" sz="1800" dirty="0"/>
              <a:t>(</a:t>
            </a:r>
            <a:r>
              <a:rPr lang="en-US" sz="1800" dirty="0" smtClean="0"/>
              <a:t>) removes </a:t>
            </a:r>
            <a:r>
              <a:rPr lang="en-US" sz="1800" dirty="0"/>
              <a:t>and returns the entry with smallest </a:t>
            </a:r>
            <a:r>
              <a:rPr lang="en-US" sz="1800" dirty="0" smtClean="0"/>
              <a:t>key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Additional methods</a:t>
            </a:r>
          </a:p>
          <a:p>
            <a:pPr lvl="1">
              <a:lnSpc>
                <a:spcPct val="90000"/>
              </a:lnSpc>
            </a:pPr>
            <a:r>
              <a:rPr lang="en-US" sz="1800" b="1" dirty="0" smtClean="0">
                <a:solidFill>
                  <a:schemeClr val="tx2"/>
                </a:solidFill>
              </a:rPr>
              <a:t>min</a:t>
            </a:r>
            <a:r>
              <a:rPr lang="en-US" sz="1800" dirty="0" smtClean="0"/>
              <a:t>() returns, but does not remove, an entry with smallest key</a:t>
            </a:r>
          </a:p>
          <a:p>
            <a:pPr lvl="1">
              <a:lnSpc>
                <a:spcPct val="90000"/>
              </a:lnSpc>
            </a:pPr>
            <a:r>
              <a:rPr lang="en-US" sz="1800" b="1" dirty="0" smtClean="0">
                <a:solidFill>
                  <a:schemeClr val="tx2"/>
                </a:solidFill>
              </a:rPr>
              <a:t>size</a:t>
            </a:r>
            <a:r>
              <a:rPr lang="en-US" sz="1800" dirty="0" smtClean="0"/>
              <a:t>(), </a:t>
            </a:r>
            <a:r>
              <a:rPr lang="en-US" sz="1800" b="1" dirty="0" err="1" smtClean="0">
                <a:solidFill>
                  <a:schemeClr val="tx2"/>
                </a:solidFill>
              </a:rPr>
              <a:t>isEmpty</a:t>
            </a:r>
            <a:r>
              <a:rPr lang="en-US" sz="1800" dirty="0" smtClean="0"/>
              <a:t>()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Applications: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Process scheduling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Standby flyers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Locating Entries</a:t>
            </a:r>
          </a:p>
        </p:txBody>
      </p:sp>
      <p:sp>
        <p:nvSpPr>
          <p:cNvPr id="1443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order to implement the operations remove</a:t>
            </a:r>
            <a:r>
              <a:rPr lang="en-US" dirty="0" smtClean="0"/>
              <a:t>(e)</a:t>
            </a:r>
            <a:r>
              <a:rPr lang="en-US" dirty="0"/>
              <a:t>, </a:t>
            </a:r>
            <a:r>
              <a:rPr lang="en-US" dirty="0" err="1"/>
              <a:t>replaceKey</a:t>
            </a:r>
            <a:r>
              <a:rPr lang="en-US" dirty="0"/>
              <a:t>(</a:t>
            </a:r>
            <a:r>
              <a:rPr lang="en-US" dirty="0" err="1" smtClean="0"/>
              <a:t>e,k</a:t>
            </a:r>
            <a:r>
              <a:rPr lang="en-US" dirty="0" smtClean="0"/>
              <a:t>)</a:t>
            </a:r>
            <a:r>
              <a:rPr lang="en-US" dirty="0"/>
              <a:t>, and </a:t>
            </a:r>
            <a:r>
              <a:rPr lang="en-US" dirty="0" err="1"/>
              <a:t>replaceValue</a:t>
            </a:r>
            <a:r>
              <a:rPr lang="en-US" dirty="0" smtClean="0"/>
              <a:t>(</a:t>
            </a:r>
            <a:r>
              <a:rPr lang="en-US" dirty="0" err="1" smtClean="0"/>
              <a:t>e,x</a:t>
            </a:r>
            <a:r>
              <a:rPr lang="en-US" dirty="0" smtClean="0"/>
              <a:t>)</a:t>
            </a:r>
            <a:r>
              <a:rPr lang="en-US" dirty="0"/>
              <a:t>, we need </a:t>
            </a:r>
            <a:r>
              <a:rPr lang="en-US" dirty="0" smtClean="0"/>
              <a:t>a fast way </a:t>
            </a:r>
            <a:r>
              <a:rPr lang="en-US" dirty="0"/>
              <a:t>of locating an entry e in a priority queue.</a:t>
            </a:r>
          </a:p>
          <a:p>
            <a:r>
              <a:rPr lang="en-US" dirty="0"/>
              <a:t>We can always just search the entire data structure to find an entry </a:t>
            </a:r>
            <a:r>
              <a:rPr lang="en-US" dirty="0" smtClean="0"/>
              <a:t>e, but this takes O(n) time. </a:t>
            </a:r>
          </a:p>
          <a:p>
            <a:r>
              <a:rPr lang="en-US" dirty="0" smtClean="0"/>
              <a:t>Using location-aware entries, this can be reduced to O(1) time.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Location-Aware Entries</a:t>
            </a:r>
          </a:p>
        </p:txBody>
      </p:sp>
      <p:sp>
        <p:nvSpPr>
          <p:cNvPr id="1361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080887"/>
            <a:ext cx="7772400" cy="4114800"/>
          </a:xfrm>
        </p:spPr>
        <p:txBody>
          <a:bodyPr/>
          <a:lstStyle/>
          <a:p>
            <a:r>
              <a:rPr lang="en-US"/>
              <a:t>A </a:t>
            </a:r>
            <a:r>
              <a:rPr lang="en-US" smtClean="0"/>
              <a:t>location-</a:t>
            </a:r>
            <a:r>
              <a:rPr lang="en-US" dirty="0"/>
              <a:t>aware entry identifies and tracks the location of its (key, value) object within a data </a:t>
            </a:r>
            <a:r>
              <a:rPr lang="en-US" dirty="0" smtClean="0"/>
              <a:t>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442813"/>
          </a:xfrm>
        </p:spPr>
        <p:txBody>
          <a:bodyPr/>
          <a:lstStyle/>
          <a:p>
            <a:r>
              <a:rPr lang="en-US" dirty="0"/>
              <a:t>List Implementation</a:t>
            </a:r>
          </a:p>
        </p:txBody>
      </p:sp>
      <p:sp>
        <p:nvSpPr>
          <p:cNvPr id="1495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125923"/>
            <a:ext cx="7772400" cy="2209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A location-aware list entry is an object storing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key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value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position (or rank) of the item in the list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In turn, the position (or array cell) stores the entry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Back pointers (or ranks) are updated during swaps</a:t>
            </a:r>
          </a:p>
        </p:txBody>
      </p:sp>
      <p:sp>
        <p:nvSpPr>
          <p:cNvPr id="149568" name="Rectangle 64"/>
          <p:cNvSpPr>
            <a:spLocks noChangeArrowheads="1"/>
          </p:cNvSpPr>
          <p:nvPr/>
        </p:nvSpPr>
        <p:spPr bwMode="auto">
          <a:xfrm>
            <a:off x="1905000" y="4648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69" name="Rectangle 65"/>
          <p:cNvSpPr>
            <a:spLocks noChangeArrowheads="1"/>
          </p:cNvSpPr>
          <p:nvPr/>
        </p:nvSpPr>
        <p:spPr bwMode="auto">
          <a:xfrm>
            <a:off x="2209800" y="4648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70" name="Rectangle 66"/>
          <p:cNvSpPr>
            <a:spLocks noChangeArrowheads="1"/>
          </p:cNvSpPr>
          <p:nvPr/>
        </p:nvSpPr>
        <p:spPr bwMode="auto">
          <a:xfrm>
            <a:off x="2514600" y="4648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71" name="Freeform 67"/>
          <p:cNvSpPr>
            <a:spLocks/>
          </p:cNvSpPr>
          <p:nvPr/>
        </p:nvSpPr>
        <p:spPr bwMode="auto">
          <a:xfrm>
            <a:off x="2667000" y="4662488"/>
            <a:ext cx="762000" cy="139700"/>
          </a:xfrm>
          <a:custGeom>
            <a:avLst/>
            <a:gdLst/>
            <a:ahLst/>
            <a:cxnLst>
              <a:cxn ang="0">
                <a:pos x="0" y="87"/>
              </a:cxn>
              <a:cxn ang="0">
                <a:pos x="237" y="0"/>
              </a:cxn>
              <a:cxn ang="0">
                <a:pos x="480" y="88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72" name="Rectangle 68"/>
          <p:cNvSpPr>
            <a:spLocks noChangeArrowheads="1"/>
          </p:cNvSpPr>
          <p:nvPr/>
        </p:nvSpPr>
        <p:spPr bwMode="auto">
          <a:xfrm>
            <a:off x="3429000" y="4648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73" name="Rectangle 69"/>
          <p:cNvSpPr>
            <a:spLocks noChangeArrowheads="1"/>
          </p:cNvSpPr>
          <p:nvPr/>
        </p:nvSpPr>
        <p:spPr bwMode="auto">
          <a:xfrm>
            <a:off x="3733800" y="4648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74" name="Rectangle 70"/>
          <p:cNvSpPr>
            <a:spLocks noChangeArrowheads="1"/>
          </p:cNvSpPr>
          <p:nvPr/>
        </p:nvSpPr>
        <p:spPr bwMode="auto">
          <a:xfrm>
            <a:off x="4038600" y="4648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75" name="Freeform 71"/>
          <p:cNvSpPr>
            <a:spLocks/>
          </p:cNvSpPr>
          <p:nvPr/>
        </p:nvSpPr>
        <p:spPr bwMode="auto">
          <a:xfrm>
            <a:off x="4191000" y="4662488"/>
            <a:ext cx="762000" cy="139700"/>
          </a:xfrm>
          <a:custGeom>
            <a:avLst/>
            <a:gdLst/>
            <a:ahLst/>
            <a:cxnLst>
              <a:cxn ang="0">
                <a:pos x="0" y="87"/>
              </a:cxn>
              <a:cxn ang="0">
                <a:pos x="237" y="0"/>
              </a:cxn>
              <a:cxn ang="0">
                <a:pos x="480" y="88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76" name="Rectangle 72"/>
          <p:cNvSpPr>
            <a:spLocks noChangeArrowheads="1"/>
          </p:cNvSpPr>
          <p:nvPr/>
        </p:nvSpPr>
        <p:spPr bwMode="auto">
          <a:xfrm>
            <a:off x="4953000" y="4648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77" name="Rectangle 73"/>
          <p:cNvSpPr>
            <a:spLocks noChangeArrowheads="1"/>
          </p:cNvSpPr>
          <p:nvPr/>
        </p:nvSpPr>
        <p:spPr bwMode="auto">
          <a:xfrm>
            <a:off x="5257800" y="4648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78" name="Rectangle 74"/>
          <p:cNvSpPr>
            <a:spLocks noChangeArrowheads="1"/>
          </p:cNvSpPr>
          <p:nvPr/>
        </p:nvSpPr>
        <p:spPr bwMode="auto">
          <a:xfrm>
            <a:off x="5562600" y="4648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79" name="Freeform 75"/>
          <p:cNvSpPr>
            <a:spLocks/>
          </p:cNvSpPr>
          <p:nvPr/>
        </p:nvSpPr>
        <p:spPr bwMode="auto">
          <a:xfrm>
            <a:off x="5715000" y="4662488"/>
            <a:ext cx="762000" cy="139700"/>
          </a:xfrm>
          <a:custGeom>
            <a:avLst/>
            <a:gdLst/>
            <a:ahLst/>
            <a:cxnLst>
              <a:cxn ang="0">
                <a:pos x="0" y="87"/>
              </a:cxn>
              <a:cxn ang="0">
                <a:pos x="237" y="0"/>
              </a:cxn>
              <a:cxn ang="0">
                <a:pos x="480" y="88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80" name="Rectangle 76"/>
          <p:cNvSpPr>
            <a:spLocks noChangeArrowheads="1"/>
          </p:cNvSpPr>
          <p:nvPr/>
        </p:nvSpPr>
        <p:spPr bwMode="auto">
          <a:xfrm>
            <a:off x="6477000" y="4648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81" name="Rectangle 77"/>
          <p:cNvSpPr>
            <a:spLocks noChangeArrowheads="1"/>
          </p:cNvSpPr>
          <p:nvPr/>
        </p:nvSpPr>
        <p:spPr bwMode="auto">
          <a:xfrm>
            <a:off x="6781800" y="4648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82" name="Rectangle 78"/>
          <p:cNvSpPr>
            <a:spLocks noChangeArrowheads="1"/>
          </p:cNvSpPr>
          <p:nvPr/>
        </p:nvSpPr>
        <p:spPr bwMode="auto">
          <a:xfrm>
            <a:off x="7086600" y="4648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83" name="Freeform 79"/>
          <p:cNvSpPr>
            <a:spLocks/>
          </p:cNvSpPr>
          <p:nvPr/>
        </p:nvSpPr>
        <p:spPr bwMode="auto">
          <a:xfrm rot="10800000">
            <a:off x="2819400" y="4814888"/>
            <a:ext cx="762000" cy="139700"/>
          </a:xfrm>
          <a:custGeom>
            <a:avLst/>
            <a:gdLst/>
            <a:ahLst/>
            <a:cxnLst>
              <a:cxn ang="0">
                <a:pos x="0" y="87"/>
              </a:cxn>
              <a:cxn ang="0">
                <a:pos x="237" y="0"/>
              </a:cxn>
              <a:cxn ang="0">
                <a:pos x="480" y="88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84" name="Freeform 80"/>
          <p:cNvSpPr>
            <a:spLocks/>
          </p:cNvSpPr>
          <p:nvPr/>
        </p:nvSpPr>
        <p:spPr bwMode="auto">
          <a:xfrm rot="10800000">
            <a:off x="4343400" y="4814888"/>
            <a:ext cx="762000" cy="139700"/>
          </a:xfrm>
          <a:custGeom>
            <a:avLst/>
            <a:gdLst/>
            <a:ahLst/>
            <a:cxnLst>
              <a:cxn ang="0">
                <a:pos x="0" y="87"/>
              </a:cxn>
              <a:cxn ang="0">
                <a:pos x="237" y="0"/>
              </a:cxn>
              <a:cxn ang="0">
                <a:pos x="480" y="88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85" name="Freeform 81"/>
          <p:cNvSpPr>
            <a:spLocks/>
          </p:cNvSpPr>
          <p:nvPr/>
        </p:nvSpPr>
        <p:spPr bwMode="auto">
          <a:xfrm rot="10800000">
            <a:off x="5867400" y="4814888"/>
            <a:ext cx="762000" cy="139700"/>
          </a:xfrm>
          <a:custGeom>
            <a:avLst/>
            <a:gdLst/>
            <a:ahLst/>
            <a:cxnLst>
              <a:cxn ang="0">
                <a:pos x="0" y="87"/>
              </a:cxn>
              <a:cxn ang="0">
                <a:pos x="237" y="0"/>
              </a:cxn>
              <a:cxn ang="0">
                <a:pos x="480" y="88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86" name="Freeform 82"/>
          <p:cNvSpPr>
            <a:spLocks/>
          </p:cNvSpPr>
          <p:nvPr/>
        </p:nvSpPr>
        <p:spPr bwMode="auto">
          <a:xfrm>
            <a:off x="2289175" y="4800600"/>
            <a:ext cx="168275" cy="552450"/>
          </a:xfrm>
          <a:custGeom>
            <a:avLst/>
            <a:gdLst/>
            <a:ahLst/>
            <a:cxnLst>
              <a:cxn ang="0">
                <a:pos x="46" y="0"/>
              </a:cxn>
              <a:cxn ang="0">
                <a:pos x="10" y="186"/>
              </a:cxn>
              <a:cxn ang="0">
                <a:pos x="106" y="348"/>
              </a:cxn>
            </a:cxnLst>
            <a:rect l="0" t="0" r="r" b="b"/>
            <a:pathLst>
              <a:path w="106" h="348">
                <a:moveTo>
                  <a:pt x="46" y="0"/>
                </a:moveTo>
                <a:cubicBezTo>
                  <a:pt x="40" y="31"/>
                  <a:pt x="0" y="128"/>
                  <a:pt x="10" y="186"/>
                </a:cubicBezTo>
                <a:cubicBezTo>
                  <a:pt x="20" y="244"/>
                  <a:pt x="86" y="314"/>
                  <a:pt x="106" y="348"/>
                </a:cubicBezTo>
              </a:path>
            </a:pathLst>
          </a:custGeom>
          <a:noFill/>
          <a:ln w="19050" cmpd="sng">
            <a:solidFill>
              <a:schemeClr val="tx2"/>
            </a:solidFill>
            <a:round/>
            <a:headEnd type="oval" w="sm" len="sm"/>
            <a:tailEnd type="triangle" w="sm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87" name="Freeform 83"/>
          <p:cNvSpPr>
            <a:spLocks/>
          </p:cNvSpPr>
          <p:nvPr/>
        </p:nvSpPr>
        <p:spPr bwMode="auto">
          <a:xfrm>
            <a:off x="3810000" y="4800600"/>
            <a:ext cx="168275" cy="552450"/>
          </a:xfrm>
          <a:custGeom>
            <a:avLst/>
            <a:gdLst/>
            <a:ahLst/>
            <a:cxnLst>
              <a:cxn ang="0">
                <a:pos x="46" y="0"/>
              </a:cxn>
              <a:cxn ang="0">
                <a:pos x="10" y="186"/>
              </a:cxn>
              <a:cxn ang="0">
                <a:pos x="106" y="348"/>
              </a:cxn>
            </a:cxnLst>
            <a:rect l="0" t="0" r="r" b="b"/>
            <a:pathLst>
              <a:path w="106" h="348">
                <a:moveTo>
                  <a:pt x="46" y="0"/>
                </a:moveTo>
                <a:cubicBezTo>
                  <a:pt x="40" y="31"/>
                  <a:pt x="0" y="128"/>
                  <a:pt x="10" y="186"/>
                </a:cubicBezTo>
                <a:cubicBezTo>
                  <a:pt x="20" y="244"/>
                  <a:pt x="86" y="314"/>
                  <a:pt x="106" y="348"/>
                </a:cubicBezTo>
              </a:path>
            </a:pathLst>
          </a:custGeom>
          <a:noFill/>
          <a:ln w="19050" cmpd="sng">
            <a:solidFill>
              <a:schemeClr val="tx2"/>
            </a:solidFill>
            <a:round/>
            <a:headEnd type="oval" w="sm" len="sm"/>
            <a:tailEnd type="triangle" w="sm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88" name="Freeform 84"/>
          <p:cNvSpPr>
            <a:spLocks/>
          </p:cNvSpPr>
          <p:nvPr/>
        </p:nvSpPr>
        <p:spPr bwMode="auto">
          <a:xfrm>
            <a:off x="5330825" y="4800600"/>
            <a:ext cx="168275" cy="552450"/>
          </a:xfrm>
          <a:custGeom>
            <a:avLst/>
            <a:gdLst/>
            <a:ahLst/>
            <a:cxnLst>
              <a:cxn ang="0">
                <a:pos x="46" y="0"/>
              </a:cxn>
              <a:cxn ang="0">
                <a:pos x="10" y="186"/>
              </a:cxn>
              <a:cxn ang="0">
                <a:pos x="106" y="348"/>
              </a:cxn>
            </a:cxnLst>
            <a:rect l="0" t="0" r="r" b="b"/>
            <a:pathLst>
              <a:path w="106" h="348">
                <a:moveTo>
                  <a:pt x="46" y="0"/>
                </a:moveTo>
                <a:cubicBezTo>
                  <a:pt x="40" y="31"/>
                  <a:pt x="0" y="128"/>
                  <a:pt x="10" y="186"/>
                </a:cubicBezTo>
                <a:cubicBezTo>
                  <a:pt x="20" y="244"/>
                  <a:pt x="86" y="314"/>
                  <a:pt x="106" y="348"/>
                </a:cubicBezTo>
              </a:path>
            </a:pathLst>
          </a:custGeom>
          <a:noFill/>
          <a:ln w="19050" cmpd="sng">
            <a:solidFill>
              <a:schemeClr val="tx2"/>
            </a:solidFill>
            <a:round/>
            <a:headEnd type="oval" w="sm" len="sm"/>
            <a:tailEnd type="triangle" w="sm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89" name="Freeform 85"/>
          <p:cNvSpPr>
            <a:spLocks/>
          </p:cNvSpPr>
          <p:nvPr/>
        </p:nvSpPr>
        <p:spPr bwMode="auto">
          <a:xfrm>
            <a:off x="6851650" y="4800600"/>
            <a:ext cx="168275" cy="552450"/>
          </a:xfrm>
          <a:custGeom>
            <a:avLst/>
            <a:gdLst/>
            <a:ahLst/>
            <a:cxnLst>
              <a:cxn ang="0">
                <a:pos x="46" y="0"/>
              </a:cxn>
              <a:cxn ang="0">
                <a:pos x="10" y="186"/>
              </a:cxn>
              <a:cxn ang="0">
                <a:pos x="106" y="348"/>
              </a:cxn>
            </a:cxnLst>
            <a:rect l="0" t="0" r="r" b="b"/>
            <a:pathLst>
              <a:path w="106" h="348">
                <a:moveTo>
                  <a:pt x="46" y="0"/>
                </a:moveTo>
                <a:cubicBezTo>
                  <a:pt x="40" y="31"/>
                  <a:pt x="0" y="128"/>
                  <a:pt x="10" y="186"/>
                </a:cubicBezTo>
                <a:cubicBezTo>
                  <a:pt x="20" y="244"/>
                  <a:pt x="86" y="314"/>
                  <a:pt x="106" y="348"/>
                </a:cubicBezTo>
              </a:path>
            </a:pathLst>
          </a:custGeom>
          <a:noFill/>
          <a:ln w="19050" cmpd="sng">
            <a:solidFill>
              <a:schemeClr val="tx2"/>
            </a:solidFill>
            <a:round/>
            <a:headEnd type="oval" w="sm" len="sm"/>
            <a:tailEnd type="triangle" w="sm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94" name="Rectangle 90"/>
          <p:cNvSpPr>
            <a:spLocks noChangeArrowheads="1"/>
          </p:cNvSpPr>
          <p:nvPr/>
        </p:nvSpPr>
        <p:spPr bwMode="auto">
          <a:xfrm>
            <a:off x="8001000" y="4648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95" name="Rectangle 91"/>
          <p:cNvSpPr>
            <a:spLocks noChangeArrowheads="1"/>
          </p:cNvSpPr>
          <p:nvPr/>
        </p:nvSpPr>
        <p:spPr bwMode="auto">
          <a:xfrm>
            <a:off x="990600" y="4648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96" name="Freeform 92"/>
          <p:cNvSpPr>
            <a:spLocks/>
          </p:cNvSpPr>
          <p:nvPr/>
        </p:nvSpPr>
        <p:spPr bwMode="auto">
          <a:xfrm>
            <a:off x="7239000" y="4648200"/>
            <a:ext cx="762000" cy="139700"/>
          </a:xfrm>
          <a:custGeom>
            <a:avLst/>
            <a:gdLst/>
            <a:ahLst/>
            <a:cxnLst>
              <a:cxn ang="0">
                <a:pos x="0" y="87"/>
              </a:cxn>
              <a:cxn ang="0">
                <a:pos x="237" y="0"/>
              </a:cxn>
              <a:cxn ang="0">
                <a:pos x="480" y="88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97" name="Freeform 93"/>
          <p:cNvSpPr>
            <a:spLocks/>
          </p:cNvSpPr>
          <p:nvPr/>
        </p:nvSpPr>
        <p:spPr bwMode="auto">
          <a:xfrm rot="10800000">
            <a:off x="7391400" y="4800600"/>
            <a:ext cx="762000" cy="139700"/>
          </a:xfrm>
          <a:custGeom>
            <a:avLst/>
            <a:gdLst/>
            <a:ahLst/>
            <a:cxnLst>
              <a:cxn ang="0">
                <a:pos x="0" y="87"/>
              </a:cxn>
              <a:cxn ang="0">
                <a:pos x="237" y="0"/>
              </a:cxn>
              <a:cxn ang="0">
                <a:pos x="480" y="88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98" name="Freeform 94"/>
          <p:cNvSpPr>
            <a:spLocks/>
          </p:cNvSpPr>
          <p:nvPr/>
        </p:nvSpPr>
        <p:spPr bwMode="auto">
          <a:xfrm>
            <a:off x="1143000" y="4648200"/>
            <a:ext cx="762000" cy="139700"/>
          </a:xfrm>
          <a:custGeom>
            <a:avLst/>
            <a:gdLst/>
            <a:ahLst/>
            <a:cxnLst>
              <a:cxn ang="0">
                <a:pos x="0" y="87"/>
              </a:cxn>
              <a:cxn ang="0">
                <a:pos x="237" y="0"/>
              </a:cxn>
              <a:cxn ang="0">
                <a:pos x="480" y="88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99" name="Freeform 95"/>
          <p:cNvSpPr>
            <a:spLocks/>
          </p:cNvSpPr>
          <p:nvPr/>
        </p:nvSpPr>
        <p:spPr bwMode="auto">
          <a:xfrm rot="10800000">
            <a:off x="1295400" y="4800600"/>
            <a:ext cx="762000" cy="139700"/>
          </a:xfrm>
          <a:custGeom>
            <a:avLst/>
            <a:gdLst/>
            <a:ahLst/>
            <a:cxnLst>
              <a:cxn ang="0">
                <a:pos x="0" y="87"/>
              </a:cxn>
              <a:cxn ang="0">
                <a:pos x="237" y="0"/>
              </a:cxn>
              <a:cxn ang="0">
                <a:pos x="480" y="88"/>
              </a:cxn>
            </a:cxnLst>
            <a:rect l="0" t="0" r="r" b="b"/>
            <a:pathLst>
              <a:path w="480" h="88">
                <a:moveTo>
                  <a:pt x="0" y="87"/>
                </a:moveTo>
                <a:cubicBezTo>
                  <a:pt x="39" y="73"/>
                  <a:pt x="157" y="0"/>
                  <a:pt x="237" y="0"/>
                </a:cubicBezTo>
                <a:cubicBezTo>
                  <a:pt x="317" y="0"/>
                  <a:pt x="430" y="70"/>
                  <a:pt x="480" y="8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sm" len="sm"/>
            <a:tailEnd type="triangle" w="sm" len="lg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7693025" y="41910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trailer</a:t>
            </a:r>
          </a:p>
        </p:txBody>
      </p:sp>
      <p:sp>
        <p:nvSpPr>
          <p:cNvPr id="149601" name="Text Box 97"/>
          <p:cNvSpPr txBox="1">
            <a:spLocks noChangeArrowheads="1"/>
          </p:cNvSpPr>
          <p:nvPr/>
        </p:nvSpPr>
        <p:spPr bwMode="auto">
          <a:xfrm>
            <a:off x="625475" y="4267200"/>
            <a:ext cx="957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header</a:t>
            </a:r>
          </a:p>
        </p:txBody>
      </p:sp>
      <p:sp>
        <p:nvSpPr>
          <p:cNvPr id="149602" name="AutoShape 98"/>
          <p:cNvSpPr>
            <a:spLocks noChangeArrowheads="1"/>
          </p:cNvSpPr>
          <p:nvPr/>
        </p:nvSpPr>
        <p:spPr bwMode="auto">
          <a:xfrm>
            <a:off x="1676400" y="4267200"/>
            <a:ext cx="5867400" cy="838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603" name="Text Box 99"/>
          <p:cNvSpPr txBox="1">
            <a:spLocks noChangeArrowheads="1"/>
          </p:cNvSpPr>
          <p:nvPr/>
        </p:nvSpPr>
        <p:spPr bwMode="auto">
          <a:xfrm>
            <a:off x="5611813" y="4251325"/>
            <a:ext cx="19319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nodes/positions</a:t>
            </a:r>
          </a:p>
        </p:txBody>
      </p:sp>
      <p:sp>
        <p:nvSpPr>
          <p:cNvPr id="149604" name="AutoShape 100"/>
          <p:cNvSpPr>
            <a:spLocks noChangeArrowheads="1"/>
          </p:cNvSpPr>
          <p:nvPr/>
        </p:nvSpPr>
        <p:spPr bwMode="auto">
          <a:xfrm>
            <a:off x="1905000" y="5257800"/>
            <a:ext cx="5638800" cy="11430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2"/>
            </a:solidFill>
            <a:prstDash val="lg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605" name="Text Box 101"/>
          <p:cNvSpPr txBox="1">
            <a:spLocks noChangeArrowheads="1"/>
          </p:cNvSpPr>
          <p:nvPr/>
        </p:nvSpPr>
        <p:spPr bwMode="auto">
          <a:xfrm>
            <a:off x="6477000" y="6019800"/>
            <a:ext cx="941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entries</a:t>
            </a:r>
          </a:p>
        </p:txBody>
      </p:sp>
      <p:grpSp>
        <p:nvGrpSpPr>
          <p:cNvPr id="2" name="Group 106"/>
          <p:cNvGrpSpPr>
            <a:grpSpLocks/>
          </p:cNvGrpSpPr>
          <p:nvPr/>
        </p:nvGrpSpPr>
        <p:grpSpPr bwMode="auto">
          <a:xfrm>
            <a:off x="2133600" y="5365750"/>
            <a:ext cx="685800" cy="577850"/>
            <a:chOff x="3000" y="1152"/>
            <a:chExt cx="672" cy="480"/>
          </a:xfrm>
        </p:grpSpPr>
        <p:sp>
          <p:nvSpPr>
            <p:cNvPr id="149611" name="AutoShape 107"/>
            <p:cNvSpPr>
              <a:spLocks noChangeArrowheads="1"/>
            </p:cNvSpPr>
            <p:nvPr/>
          </p:nvSpPr>
          <p:spPr bwMode="auto">
            <a:xfrm>
              <a:off x="3000" y="1152"/>
              <a:ext cx="672" cy="480"/>
            </a:xfrm>
            <a:prstGeom prst="roundRect">
              <a:avLst>
                <a:gd name="adj" fmla="val 16667"/>
              </a:avLst>
            </a:prstGeom>
            <a:solidFill>
              <a:srgbClr val="F8F0D0"/>
            </a:solidFill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612" name="Line 108"/>
            <p:cNvSpPr>
              <a:spLocks noChangeShapeType="1"/>
            </p:cNvSpPr>
            <p:nvPr/>
          </p:nvSpPr>
          <p:spPr bwMode="auto">
            <a:xfrm>
              <a:off x="3000" y="1440"/>
              <a:ext cx="67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613" name="Line 109"/>
            <p:cNvSpPr>
              <a:spLocks noChangeShapeType="1"/>
            </p:cNvSpPr>
            <p:nvPr/>
          </p:nvSpPr>
          <p:spPr bwMode="auto">
            <a:xfrm>
              <a:off x="3336" y="1152"/>
              <a:ext cx="0" cy="28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9614" name="Text Box 110"/>
          <p:cNvSpPr txBox="1">
            <a:spLocks noChangeArrowheads="1"/>
          </p:cNvSpPr>
          <p:nvPr/>
        </p:nvSpPr>
        <p:spPr bwMode="auto">
          <a:xfrm>
            <a:off x="2179638" y="5349875"/>
            <a:ext cx="3111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pitchFamily="39" charset="0"/>
                <a:sym typeface="Symbol" pitchFamily="39" charset="2"/>
              </a:rPr>
              <a:t>2</a:t>
            </a:r>
          </a:p>
        </p:txBody>
      </p:sp>
      <p:sp>
        <p:nvSpPr>
          <p:cNvPr id="149615" name="Text Box 111"/>
          <p:cNvSpPr txBox="1">
            <a:spLocks noChangeArrowheads="1"/>
          </p:cNvSpPr>
          <p:nvPr/>
        </p:nvSpPr>
        <p:spPr bwMode="auto">
          <a:xfrm>
            <a:off x="2468563" y="5348288"/>
            <a:ext cx="296862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latin typeface="Times New Roman" pitchFamily="39" charset="0"/>
                <a:sym typeface="Symbol" pitchFamily="39" charset="2"/>
              </a:rPr>
              <a:t>c</a:t>
            </a:r>
          </a:p>
        </p:txBody>
      </p:sp>
      <p:grpSp>
        <p:nvGrpSpPr>
          <p:cNvPr id="3" name="Group 112"/>
          <p:cNvGrpSpPr>
            <a:grpSpLocks/>
          </p:cNvGrpSpPr>
          <p:nvPr/>
        </p:nvGrpSpPr>
        <p:grpSpPr bwMode="auto">
          <a:xfrm>
            <a:off x="3733800" y="5365750"/>
            <a:ext cx="685800" cy="577850"/>
            <a:chOff x="3000" y="1152"/>
            <a:chExt cx="672" cy="480"/>
          </a:xfrm>
        </p:grpSpPr>
        <p:sp>
          <p:nvSpPr>
            <p:cNvPr id="149617" name="AutoShape 113"/>
            <p:cNvSpPr>
              <a:spLocks noChangeArrowheads="1"/>
            </p:cNvSpPr>
            <p:nvPr/>
          </p:nvSpPr>
          <p:spPr bwMode="auto">
            <a:xfrm>
              <a:off x="3000" y="1152"/>
              <a:ext cx="672" cy="480"/>
            </a:xfrm>
            <a:prstGeom prst="roundRect">
              <a:avLst>
                <a:gd name="adj" fmla="val 16667"/>
              </a:avLst>
            </a:prstGeom>
            <a:solidFill>
              <a:srgbClr val="F8F0D0"/>
            </a:solidFill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618" name="Line 114"/>
            <p:cNvSpPr>
              <a:spLocks noChangeShapeType="1"/>
            </p:cNvSpPr>
            <p:nvPr/>
          </p:nvSpPr>
          <p:spPr bwMode="auto">
            <a:xfrm>
              <a:off x="3000" y="1440"/>
              <a:ext cx="67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619" name="Line 115"/>
            <p:cNvSpPr>
              <a:spLocks noChangeShapeType="1"/>
            </p:cNvSpPr>
            <p:nvPr/>
          </p:nvSpPr>
          <p:spPr bwMode="auto">
            <a:xfrm>
              <a:off x="3336" y="1152"/>
              <a:ext cx="0" cy="28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9620" name="Text Box 116"/>
          <p:cNvSpPr txBox="1">
            <a:spLocks noChangeArrowheads="1"/>
          </p:cNvSpPr>
          <p:nvPr/>
        </p:nvSpPr>
        <p:spPr bwMode="auto">
          <a:xfrm>
            <a:off x="3779838" y="5349875"/>
            <a:ext cx="3111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pitchFamily="39" charset="0"/>
                <a:sym typeface="Symbol" pitchFamily="39" charset="2"/>
              </a:rPr>
              <a:t>4</a:t>
            </a:r>
          </a:p>
        </p:txBody>
      </p:sp>
      <p:sp>
        <p:nvSpPr>
          <p:cNvPr id="149621" name="Text Box 117"/>
          <p:cNvSpPr txBox="1">
            <a:spLocks noChangeArrowheads="1"/>
          </p:cNvSpPr>
          <p:nvPr/>
        </p:nvSpPr>
        <p:spPr bwMode="auto">
          <a:xfrm>
            <a:off x="4068763" y="5348288"/>
            <a:ext cx="398934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i="1" dirty="0">
                <a:latin typeface="Times New Roman" pitchFamily="39" charset="0"/>
                <a:sym typeface="Symbol" pitchFamily="39" charset="2"/>
              </a:rPr>
              <a:t>a</a:t>
            </a:r>
          </a:p>
        </p:txBody>
      </p:sp>
      <p:grpSp>
        <p:nvGrpSpPr>
          <p:cNvPr id="4" name="Group 118"/>
          <p:cNvGrpSpPr>
            <a:grpSpLocks/>
          </p:cNvGrpSpPr>
          <p:nvPr/>
        </p:nvGrpSpPr>
        <p:grpSpPr bwMode="auto">
          <a:xfrm>
            <a:off x="5181600" y="5351463"/>
            <a:ext cx="685800" cy="577850"/>
            <a:chOff x="3000" y="1152"/>
            <a:chExt cx="672" cy="480"/>
          </a:xfrm>
        </p:grpSpPr>
        <p:sp>
          <p:nvSpPr>
            <p:cNvPr id="149623" name="AutoShape 119"/>
            <p:cNvSpPr>
              <a:spLocks noChangeArrowheads="1"/>
            </p:cNvSpPr>
            <p:nvPr/>
          </p:nvSpPr>
          <p:spPr bwMode="auto">
            <a:xfrm>
              <a:off x="3000" y="1152"/>
              <a:ext cx="672" cy="480"/>
            </a:xfrm>
            <a:prstGeom prst="roundRect">
              <a:avLst>
                <a:gd name="adj" fmla="val 16667"/>
              </a:avLst>
            </a:prstGeom>
            <a:solidFill>
              <a:srgbClr val="F8F0D0"/>
            </a:solidFill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624" name="Line 120"/>
            <p:cNvSpPr>
              <a:spLocks noChangeShapeType="1"/>
            </p:cNvSpPr>
            <p:nvPr/>
          </p:nvSpPr>
          <p:spPr bwMode="auto">
            <a:xfrm>
              <a:off x="3000" y="1440"/>
              <a:ext cx="67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625" name="Line 121"/>
            <p:cNvSpPr>
              <a:spLocks noChangeShapeType="1"/>
            </p:cNvSpPr>
            <p:nvPr/>
          </p:nvSpPr>
          <p:spPr bwMode="auto">
            <a:xfrm>
              <a:off x="3336" y="1152"/>
              <a:ext cx="0" cy="28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9626" name="Text Box 122"/>
          <p:cNvSpPr txBox="1">
            <a:spLocks noChangeArrowheads="1"/>
          </p:cNvSpPr>
          <p:nvPr/>
        </p:nvSpPr>
        <p:spPr bwMode="auto">
          <a:xfrm>
            <a:off x="5227638" y="5335588"/>
            <a:ext cx="3111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pitchFamily="39" charset="0"/>
                <a:sym typeface="Symbol" pitchFamily="39" charset="2"/>
              </a:rPr>
              <a:t>5</a:t>
            </a:r>
          </a:p>
        </p:txBody>
      </p:sp>
      <p:sp>
        <p:nvSpPr>
          <p:cNvPr id="149627" name="Text Box 123"/>
          <p:cNvSpPr txBox="1">
            <a:spLocks noChangeArrowheads="1"/>
          </p:cNvSpPr>
          <p:nvPr/>
        </p:nvSpPr>
        <p:spPr bwMode="auto">
          <a:xfrm>
            <a:off x="5516563" y="5334000"/>
            <a:ext cx="398934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i="1" dirty="0" err="1">
                <a:latin typeface="Times New Roman" pitchFamily="39" charset="0"/>
                <a:sym typeface="Symbol" pitchFamily="39" charset="2"/>
              </a:rPr>
              <a:t>d</a:t>
            </a:r>
            <a:endParaRPr lang="en-US" sz="2000" b="1" i="1" dirty="0">
              <a:latin typeface="Times New Roman" pitchFamily="39" charset="0"/>
              <a:sym typeface="Symbol" pitchFamily="39" charset="2"/>
            </a:endParaRPr>
          </a:p>
        </p:txBody>
      </p:sp>
      <p:grpSp>
        <p:nvGrpSpPr>
          <p:cNvPr id="5" name="Group 124"/>
          <p:cNvGrpSpPr>
            <a:grpSpLocks/>
          </p:cNvGrpSpPr>
          <p:nvPr/>
        </p:nvGrpSpPr>
        <p:grpSpPr bwMode="auto">
          <a:xfrm>
            <a:off x="6705600" y="5351463"/>
            <a:ext cx="685800" cy="577850"/>
            <a:chOff x="3000" y="1152"/>
            <a:chExt cx="672" cy="480"/>
          </a:xfrm>
        </p:grpSpPr>
        <p:sp>
          <p:nvSpPr>
            <p:cNvPr id="149629" name="AutoShape 125"/>
            <p:cNvSpPr>
              <a:spLocks noChangeArrowheads="1"/>
            </p:cNvSpPr>
            <p:nvPr/>
          </p:nvSpPr>
          <p:spPr bwMode="auto">
            <a:xfrm>
              <a:off x="3000" y="1152"/>
              <a:ext cx="672" cy="480"/>
            </a:xfrm>
            <a:prstGeom prst="roundRect">
              <a:avLst>
                <a:gd name="adj" fmla="val 16667"/>
              </a:avLst>
            </a:prstGeom>
            <a:solidFill>
              <a:srgbClr val="F8F0D0"/>
            </a:solidFill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630" name="Line 126"/>
            <p:cNvSpPr>
              <a:spLocks noChangeShapeType="1"/>
            </p:cNvSpPr>
            <p:nvPr/>
          </p:nvSpPr>
          <p:spPr bwMode="auto">
            <a:xfrm>
              <a:off x="3000" y="1440"/>
              <a:ext cx="67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631" name="Line 127"/>
            <p:cNvSpPr>
              <a:spLocks noChangeShapeType="1"/>
            </p:cNvSpPr>
            <p:nvPr/>
          </p:nvSpPr>
          <p:spPr bwMode="auto">
            <a:xfrm>
              <a:off x="3336" y="1152"/>
              <a:ext cx="0" cy="28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9632" name="Text Box 128"/>
          <p:cNvSpPr txBox="1">
            <a:spLocks noChangeArrowheads="1"/>
          </p:cNvSpPr>
          <p:nvPr/>
        </p:nvSpPr>
        <p:spPr bwMode="auto">
          <a:xfrm>
            <a:off x="6751638" y="5335588"/>
            <a:ext cx="3111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pitchFamily="39" charset="0"/>
                <a:sym typeface="Symbol" pitchFamily="39" charset="2"/>
              </a:rPr>
              <a:t>8</a:t>
            </a:r>
          </a:p>
        </p:txBody>
      </p:sp>
      <p:sp>
        <p:nvSpPr>
          <p:cNvPr id="149633" name="Text Box 129"/>
          <p:cNvSpPr txBox="1">
            <a:spLocks noChangeArrowheads="1"/>
          </p:cNvSpPr>
          <p:nvPr/>
        </p:nvSpPr>
        <p:spPr bwMode="auto">
          <a:xfrm>
            <a:off x="7040563" y="5334000"/>
            <a:ext cx="398934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i="1" dirty="0" err="1">
                <a:latin typeface="Times New Roman" pitchFamily="39" charset="0"/>
                <a:sym typeface="Symbol" pitchFamily="39" charset="2"/>
              </a:rPr>
              <a:t>b</a:t>
            </a:r>
            <a:endParaRPr lang="en-US" sz="2000" b="1" i="1" dirty="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49634" name="Freeform 130"/>
          <p:cNvSpPr>
            <a:spLocks/>
          </p:cNvSpPr>
          <p:nvPr/>
        </p:nvSpPr>
        <p:spPr bwMode="auto">
          <a:xfrm>
            <a:off x="7032625" y="4975225"/>
            <a:ext cx="817563" cy="1168400"/>
          </a:xfrm>
          <a:custGeom>
            <a:avLst/>
            <a:gdLst/>
            <a:ahLst/>
            <a:cxnLst>
              <a:cxn ang="0">
                <a:pos x="0" y="531"/>
              </a:cxn>
              <a:cxn ang="0">
                <a:pos x="455" y="685"/>
              </a:cxn>
              <a:cxn ang="0">
                <a:pos x="362" y="225"/>
              </a:cxn>
              <a:cxn ang="0">
                <a:pos x="18" y="0"/>
              </a:cxn>
            </a:cxnLst>
            <a:rect l="0" t="0" r="r" b="b"/>
            <a:pathLst>
              <a:path w="515" h="736">
                <a:moveTo>
                  <a:pt x="0" y="531"/>
                </a:moveTo>
                <a:cubicBezTo>
                  <a:pt x="75" y="557"/>
                  <a:pt x="395" y="736"/>
                  <a:pt x="455" y="685"/>
                </a:cubicBezTo>
                <a:cubicBezTo>
                  <a:pt x="515" y="634"/>
                  <a:pt x="435" y="339"/>
                  <a:pt x="362" y="225"/>
                </a:cubicBezTo>
                <a:cubicBezTo>
                  <a:pt x="289" y="111"/>
                  <a:pt x="90" y="47"/>
                  <a:pt x="18" y="0"/>
                </a:cubicBez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635" name="Freeform 131"/>
          <p:cNvSpPr>
            <a:spLocks/>
          </p:cNvSpPr>
          <p:nvPr/>
        </p:nvSpPr>
        <p:spPr bwMode="auto">
          <a:xfrm>
            <a:off x="2459038" y="5003800"/>
            <a:ext cx="817562" cy="1168400"/>
          </a:xfrm>
          <a:custGeom>
            <a:avLst/>
            <a:gdLst/>
            <a:ahLst/>
            <a:cxnLst>
              <a:cxn ang="0">
                <a:pos x="0" y="531"/>
              </a:cxn>
              <a:cxn ang="0">
                <a:pos x="455" y="685"/>
              </a:cxn>
              <a:cxn ang="0">
                <a:pos x="362" y="225"/>
              </a:cxn>
              <a:cxn ang="0">
                <a:pos x="18" y="0"/>
              </a:cxn>
            </a:cxnLst>
            <a:rect l="0" t="0" r="r" b="b"/>
            <a:pathLst>
              <a:path w="515" h="736">
                <a:moveTo>
                  <a:pt x="0" y="531"/>
                </a:moveTo>
                <a:cubicBezTo>
                  <a:pt x="75" y="557"/>
                  <a:pt x="395" y="736"/>
                  <a:pt x="455" y="685"/>
                </a:cubicBezTo>
                <a:cubicBezTo>
                  <a:pt x="515" y="634"/>
                  <a:pt x="435" y="339"/>
                  <a:pt x="362" y="225"/>
                </a:cubicBezTo>
                <a:cubicBezTo>
                  <a:pt x="289" y="111"/>
                  <a:pt x="90" y="47"/>
                  <a:pt x="18" y="0"/>
                </a:cubicBez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636" name="Freeform 132"/>
          <p:cNvSpPr>
            <a:spLocks/>
          </p:cNvSpPr>
          <p:nvPr/>
        </p:nvSpPr>
        <p:spPr bwMode="auto">
          <a:xfrm>
            <a:off x="4038600" y="5003800"/>
            <a:ext cx="817563" cy="1168400"/>
          </a:xfrm>
          <a:custGeom>
            <a:avLst/>
            <a:gdLst/>
            <a:ahLst/>
            <a:cxnLst>
              <a:cxn ang="0">
                <a:pos x="0" y="531"/>
              </a:cxn>
              <a:cxn ang="0">
                <a:pos x="455" y="685"/>
              </a:cxn>
              <a:cxn ang="0">
                <a:pos x="362" y="225"/>
              </a:cxn>
              <a:cxn ang="0">
                <a:pos x="18" y="0"/>
              </a:cxn>
            </a:cxnLst>
            <a:rect l="0" t="0" r="r" b="b"/>
            <a:pathLst>
              <a:path w="515" h="736">
                <a:moveTo>
                  <a:pt x="0" y="531"/>
                </a:moveTo>
                <a:cubicBezTo>
                  <a:pt x="75" y="557"/>
                  <a:pt x="395" y="736"/>
                  <a:pt x="455" y="685"/>
                </a:cubicBezTo>
                <a:cubicBezTo>
                  <a:pt x="515" y="634"/>
                  <a:pt x="435" y="339"/>
                  <a:pt x="362" y="225"/>
                </a:cubicBezTo>
                <a:cubicBezTo>
                  <a:pt x="289" y="111"/>
                  <a:pt x="90" y="47"/>
                  <a:pt x="18" y="0"/>
                </a:cubicBez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637" name="Freeform 133"/>
          <p:cNvSpPr>
            <a:spLocks/>
          </p:cNvSpPr>
          <p:nvPr/>
        </p:nvSpPr>
        <p:spPr bwMode="auto">
          <a:xfrm>
            <a:off x="5507038" y="5003800"/>
            <a:ext cx="817562" cy="1168400"/>
          </a:xfrm>
          <a:custGeom>
            <a:avLst/>
            <a:gdLst/>
            <a:ahLst/>
            <a:cxnLst>
              <a:cxn ang="0">
                <a:pos x="0" y="531"/>
              </a:cxn>
              <a:cxn ang="0">
                <a:pos x="455" y="685"/>
              </a:cxn>
              <a:cxn ang="0">
                <a:pos x="362" y="225"/>
              </a:cxn>
              <a:cxn ang="0">
                <a:pos x="18" y="0"/>
              </a:cxn>
            </a:cxnLst>
            <a:rect l="0" t="0" r="r" b="b"/>
            <a:pathLst>
              <a:path w="515" h="736">
                <a:moveTo>
                  <a:pt x="0" y="531"/>
                </a:moveTo>
                <a:cubicBezTo>
                  <a:pt x="75" y="557"/>
                  <a:pt x="395" y="736"/>
                  <a:pt x="455" y="685"/>
                </a:cubicBezTo>
                <a:cubicBezTo>
                  <a:pt x="515" y="634"/>
                  <a:pt x="435" y="339"/>
                  <a:pt x="362" y="225"/>
                </a:cubicBezTo>
                <a:cubicBezTo>
                  <a:pt x="289" y="111"/>
                  <a:pt x="90" y="47"/>
                  <a:pt x="18" y="0"/>
                </a:cubicBez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Heap Implementation</a:t>
            </a:r>
          </a:p>
        </p:txBody>
      </p:sp>
      <p:sp>
        <p:nvSpPr>
          <p:cNvPr id="1310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56914" y="1047750"/>
            <a:ext cx="3660977" cy="4572000"/>
          </a:xfrm>
        </p:spPr>
        <p:txBody>
          <a:bodyPr/>
          <a:lstStyle/>
          <a:p>
            <a:r>
              <a:rPr lang="en-US" sz="2000" dirty="0"/>
              <a:t>A location-aware heap entry is an object storing</a:t>
            </a:r>
          </a:p>
          <a:p>
            <a:pPr lvl="1"/>
            <a:r>
              <a:rPr lang="en-US" sz="1800" dirty="0"/>
              <a:t>key</a:t>
            </a:r>
          </a:p>
          <a:p>
            <a:pPr lvl="1"/>
            <a:r>
              <a:rPr lang="en-US" sz="1800" dirty="0"/>
              <a:t>value</a:t>
            </a:r>
          </a:p>
          <a:p>
            <a:pPr lvl="1"/>
            <a:r>
              <a:rPr lang="en-US" sz="1800" dirty="0"/>
              <a:t>position of the entry in the underlying heap</a:t>
            </a:r>
          </a:p>
          <a:p>
            <a:r>
              <a:rPr lang="en-US" sz="2000" dirty="0"/>
              <a:t>In turn, each heap position stores an entry</a:t>
            </a:r>
          </a:p>
          <a:p>
            <a:r>
              <a:rPr lang="en-US" sz="2000" dirty="0"/>
              <a:t>Back pointers are updated during entry swaps</a:t>
            </a:r>
          </a:p>
        </p:txBody>
      </p:sp>
      <p:sp>
        <p:nvSpPr>
          <p:cNvPr id="131077" name="Oval 5"/>
          <p:cNvSpPr>
            <a:spLocks noChangeArrowheads="1"/>
          </p:cNvSpPr>
          <p:nvPr/>
        </p:nvSpPr>
        <p:spPr bwMode="auto">
          <a:xfrm>
            <a:off x="6132513" y="3103563"/>
            <a:ext cx="320675" cy="319087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8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31078" name="Oval 6"/>
          <p:cNvSpPr>
            <a:spLocks noChangeArrowheads="1"/>
          </p:cNvSpPr>
          <p:nvPr/>
        </p:nvSpPr>
        <p:spPr bwMode="auto">
          <a:xfrm>
            <a:off x="7543800" y="3614738"/>
            <a:ext cx="319088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8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31079" name="Oval 7"/>
          <p:cNvSpPr>
            <a:spLocks noChangeArrowheads="1"/>
          </p:cNvSpPr>
          <p:nvPr/>
        </p:nvSpPr>
        <p:spPr bwMode="auto">
          <a:xfrm>
            <a:off x="5180013" y="3614738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8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31080" name="Oval 8"/>
          <p:cNvSpPr>
            <a:spLocks noChangeArrowheads="1"/>
          </p:cNvSpPr>
          <p:nvPr/>
        </p:nvSpPr>
        <p:spPr bwMode="auto">
          <a:xfrm>
            <a:off x="5767388" y="4110038"/>
            <a:ext cx="320675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800">
              <a:latin typeface="Times New Roman" pitchFamily="39" charset="0"/>
              <a:sym typeface="Symbol" pitchFamily="39" charset="2"/>
            </a:endParaRPr>
          </a:p>
        </p:txBody>
      </p:sp>
      <p:cxnSp>
        <p:nvCxnSpPr>
          <p:cNvPr id="131084" name="AutoShape 12"/>
          <p:cNvCxnSpPr>
            <a:cxnSpLocks noChangeShapeType="1"/>
            <a:stCxn id="131077" idx="3"/>
            <a:endCxn id="131079" idx="7"/>
          </p:cNvCxnSpPr>
          <p:nvPr/>
        </p:nvCxnSpPr>
        <p:spPr bwMode="auto">
          <a:xfrm flipH="1">
            <a:off x="5453063" y="3384550"/>
            <a:ext cx="727075" cy="269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1085" name="AutoShape 13"/>
          <p:cNvCxnSpPr>
            <a:cxnSpLocks noChangeShapeType="1"/>
            <a:stCxn id="131078" idx="1"/>
            <a:endCxn id="131077" idx="5"/>
          </p:cNvCxnSpPr>
          <p:nvPr/>
        </p:nvCxnSpPr>
        <p:spPr bwMode="auto">
          <a:xfrm flipH="1" flipV="1">
            <a:off x="6405563" y="3386138"/>
            <a:ext cx="1184275" cy="266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1087" name="AutoShape 15"/>
          <p:cNvCxnSpPr>
            <a:cxnSpLocks noChangeShapeType="1"/>
            <a:stCxn id="131097" idx="7"/>
            <a:endCxn id="131078" idx="3"/>
          </p:cNvCxnSpPr>
          <p:nvPr/>
        </p:nvCxnSpPr>
        <p:spPr bwMode="auto">
          <a:xfrm flipV="1">
            <a:off x="7323138" y="3897313"/>
            <a:ext cx="266700" cy="250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1090" name="AutoShape 18"/>
          <p:cNvCxnSpPr>
            <a:cxnSpLocks noChangeShapeType="1"/>
            <a:stCxn id="131092" idx="7"/>
            <a:endCxn id="131079" idx="3"/>
          </p:cNvCxnSpPr>
          <p:nvPr/>
        </p:nvCxnSpPr>
        <p:spPr bwMode="auto">
          <a:xfrm flipV="1">
            <a:off x="4865688" y="3897313"/>
            <a:ext cx="360362" cy="250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31091" name="AutoShape 19"/>
          <p:cNvCxnSpPr>
            <a:cxnSpLocks noChangeShapeType="1"/>
            <a:stCxn id="131080" idx="1"/>
            <a:endCxn id="131079" idx="5"/>
          </p:cNvCxnSpPr>
          <p:nvPr/>
        </p:nvCxnSpPr>
        <p:spPr bwMode="auto">
          <a:xfrm flipH="1" flipV="1">
            <a:off x="5453063" y="3897313"/>
            <a:ext cx="361950" cy="250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31092" name="Oval 20"/>
          <p:cNvSpPr>
            <a:spLocks noChangeArrowheads="1"/>
          </p:cNvSpPr>
          <p:nvPr/>
        </p:nvSpPr>
        <p:spPr bwMode="auto">
          <a:xfrm>
            <a:off x="4592638" y="4110038"/>
            <a:ext cx="319087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800">
              <a:latin typeface="Times New Roman" pitchFamily="39" charset="0"/>
              <a:sym typeface="Symbol" pitchFamily="39" charset="2"/>
            </a:endParaRPr>
          </a:p>
        </p:txBody>
      </p:sp>
      <p:sp>
        <p:nvSpPr>
          <p:cNvPr id="131097" name="Oval 25"/>
          <p:cNvSpPr>
            <a:spLocks noChangeArrowheads="1"/>
          </p:cNvSpPr>
          <p:nvPr/>
        </p:nvSpPr>
        <p:spPr bwMode="auto">
          <a:xfrm>
            <a:off x="7050088" y="4110038"/>
            <a:ext cx="320675" cy="320675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anchor="ctr" anchorCtr="1">
            <a:prstTxWarp prst="textNoShape">
              <a:avLst/>
            </a:prstTxWarp>
          </a:bodyPr>
          <a:lstStyle/>
          <a:p>
            <a:endParaRPr lang="en-US" sz="1800">
              <a:latin typeface="Times New Roman" pitchFamily="39" charset="0"/>
              <a:sym typeface="Symbol" pitchFamily="39" charset="2"/>
            </a:endParaRP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4343400" y="2282825"/>
            <a:ext cx="685800" cy="577850"/>
            <a:chOff x="3000" y="1152"/>
            <a:chExt cx="672" cy="480"/>
          </a:xfrm>
        </p:grpSpPr>
        <p:sp>
          <p:nvSpPr>
            <p:cNvPr id="131102" name="AutoShape 30"/>
            <p:cNvSpPr>
              <a:spLocks noChangeArrowheads="1"/>
            </p:cNvSpPr>
            <p:nvPr/>
          </p:nvSpPr>
          <p:spPr bwMode="auto">
            <a:xfrm>
              <a:off x="3000" y="1152"/>
              <a:ext cx="672" cy="480"/>
            </a:xfrm>
            <a:prstGeom prst="roundRect">
              <a:avLst>
                <a:gd name="adj" fmla="val 16667"/>
              </a:avLst>
            </a:prstGeom>
            <a:solidFill>
              <a:srgbClr val="F8F0D0"/>
            </a:solidFill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03" name="Line 31"/>
            <p:cNvSpPr>
              <a:spLocks noChangeShapeType="1"/>
            </p:cNvSpPr>
            <p:nvPr/>
          </p:nvSpPr>
          <p:spPr bwMode="auto">
            <a:xfrm>
              <a:off x="3000" y="1440"/>
              <a:ext cx="67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04" name="Line 32"/>
            <p:cNvSpPr>
              <a:spLocks noChangeShapeType="1"/>
            </p:cNvSpPr>
            <p:nvPr/>
          </p:nvSpPr>
          <p:spPr bwMode="auto">
            <a:xfrm>
              <a:off x="3336" y="1152"/>
              <a:ext cx="0" cy="28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1106" name="Text Box 34"/>
          <p:cNvSpPr txBox="1">
            <a:spLocks noChangeArrowheads="1"/>
          </p:cNvSpPr>
          <p:nvPr/>
        </p:nvSpPr>
        <p:spPr bwMode="auto">
          <a:xfrm>
            <a:off x="4389438" y="2266950"/>
            <a:ext cx="3111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pitchFamily="39" charset="0"/>
                <a:sym typeface="Symbol" pitchFamily="39" charset="2"/>
              </a:rPr>
              <a:t>4</a:t>
            </a:r>
          </a:p>
        </p:txBody>
      </p:sp>
      <p:sp>
        <p:nvSpPr>
          <p:cNvPr id="131107" name="Text Box 35"/>
          <p:cNvSpPr txBox="1">
            <a:spLocks noChangeArrowheads="1"/>
          </p:cNvSpPr>
          <p:nvPr/>
        </p:nvSpPr>
        <p:spPr bwMode="auto">
          <a:xfrm>
            <a:off x="4672013" y="2265363"/>
            <a:ext cx="3111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latin typeface="Times New Roman" pitchFamily="39" charset="0"/>
                <a:sym typeface="Symbol" pitchFamily="39" charset="2"/>
              </a:rPr>
              <a:t>a</a:t>
            </a:r>
          </a:p>
        </p:txBody>
      </p: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6019800" y="1673225"/>
            <a:ext cx="685800" cy="577850"/>
            <a:chOff x="3000" y="1152"/>
            <a:chExt cx="672" cy="480"/>
          </a:xfrm>
        </p:grpSpPr>
        <p:sp>
          <p:nvSpPr>
            <p:cNvPr id="131111" name="AutoShape 39"/>
            <p:cNvSpPr>
              <a:spLocks noChangeArrowheads="1"/>
            </p:cNvSpPr>
            <p:nvPr/>
          </p:nvSpPr>
          <p:spPr bwMode="auto">
            <a:xfrm>
              <a:off x="3000" y="1152"/>
              <a:ext cx="672" cy="480"/>
            </a:xfrm>
            <a:prstGeom prst="roundRect">
              <a:avLst>
                <a:gd name="adj" fmla="val 16667"/>
              </a:avLst>
            </a:prstGeom>
            <a:solidFill>
              <a:srgbClr val="F8F0D0"/>
            </a:solidFill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12" name="Line 40"/>
            <p:cNvSpPr>
              <a:spLocks noChangeShapeType="1"/>
            </p:cNvSpPr>
            <p:nvPr/>
          </p:nvSpPr>
          <p:spPr bwMode="auto">
            <a:xfrm>
              <a:off x="3000" y="1440"/>
              <a:ext cx="67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13" name="Line 41"/>
            <p:cNvSpPr>
              <a:spLocks noChangeShapeType="1"/>
            </p:cNvSpPr>
            <p:nvPr/>
          </p:nvSpPr>
          <p:spPr bwMode="auto">
            <a:xfrm>
              <a:off x="3336" y="1152"/>
              <a:ext cx="0" cy="28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1114" name="Text Box 42"/>
          <p:cNvSpPr txBox="1">
            <a:spLocks noChangeArrowheads="1"/>
          </p:cNvSpPr>
          <p:nvPr/>
        </p:nvSpPr>
        <p:spPr bwMode="auto">
          <a:xfrm>
            <a:off x="6065838" y="1657350"/>
            <a:ext cx="3111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pitchFamily="39" charset="0"/>
                <a:sym typeface="Symbol" pitchFamily="39" charset="2"/>
              </a:rPr>
              <a:t>2</a:t>
            </a:r>
          </a:p>
        </p:txBody>
      </p:sp>
      <p:sp>
        <p:nvSpPr>
          <p:cNvPr id="131115" name="Text Box 43"/>
          <p:cNvSpPr txBox="1">
            <a:spLocks noChangeArrowheads="1"/>
          </p:cNvSpPr>
          <p:nvPr/>
        </p:nvSpPr>
        <p:spPr bwMode="auto">
          <a:xfrm>
            <a:off x="6348413" y="1655763"/>
            <a:ext cx="3111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latin typeface="Times New Roman" pitchFamily="39" charset="0"/>
                <a:sym typeface="Symbol" pitchFamily="39" charset="2"/>
              </a:rPr>
              <a:t>d</a:t>
            </a:r>
          </a:p>
        </p:txBody>
      </p:sp>
      <p:grpSp>
        <p:nvGrpSpPr>
          <p:cNvPr id="4" name="Group 45"/>
          <p:cNvGrpSpPr>
            <a:grpSpLocks/>
          </p:cNvGrpSpPr>
          <p:nvPr/>
        </p:nvGrpSpPr>
        <p:grpSpPr bwMode="auto">
          <a:xfrm>
            <a:off x="7620000" y="2282825"/>
            <a:ext cx="685800" cy="577850"/>
            <a:chOff x="3000" y="1152"/>
            <a:chExt cx="672" cy="480"/>
          </a:xfrm>
        </p:grpSpPr>
        <p:sp>
          <p:nvSpPr>
            <p:cNvPr id="131118" name="AutoShape 46"/>
            <p:cNvSpPr>
              <a:spLocks noChangeArrowheads="1"/>
            </p:cNvSpPr>
            <p:nvPr/>
          </p:nvSpPr>
          <p:spPr bwMode="auto">
            <a:xfrm>
              <a:off x="3000" y="1152"/>
              <a:ext cx="672" cy="480"/>
            </a:xfrm>
            <a:prstGeom prst="roundRect">
              <a:avLst>
                <a:gd name="adj" fmla="val 16667"/>
              </a:avLst>
            </a:prstGeom>
            <a:solidFill>
              <a:srgbClr val="F8F0D0"/>
            </a:solidFill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19" name="Line 47"/>
            <p:cNvSpPr>
              <a:spLocks noChangeShapeType="1"/>
            </p:cNvSpPr>
            <p:nvPr/>
          </p:nvSpPr>
          <p:spPr bwMode="auto">
            <a:xfrm>
              <a:off x="3000" y="1440"/>
              <a:ext cx="67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20" name="Line 48"/>
            <p:cNvSpPr>
              <a:spLocks noChangeShapeType="1"/>
            </p:cNvSpPr>
            <p:nvPr/>
          </p:nvSpPr>
          <p:spPr bwMode="auto">
            <a:xfrm>
              <a:off x="3336" y="1152"/>
              <a:ext cx="0" cy="28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1121" name="Text Box 49"/>
          <p:cNvSpPr txBox="1">
            <a:spLocks noChangeArrowheads="1"/>
          </p:cNvSpPr>
          <p:nvPr/>
        </p:nvSpPr>
        <p:spPr bwMode="auto">
          <a:xfrm>
            <a:off x="7666038" y="2266950"/>
            <a:ext cx="3111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pitchFamily="39" charset="0"/>
                <a:sym typeface="Symbol" pitchFamily="39" charset="2"/>
              </a:rPr>
              <a:t>6</a:t>
            </a:r>
          </a:p>
        </p:txBody>
      </p:sp>
      <p:sp>
        <p:nvSpPr>
          <p:cNvPr id="131122" name="Text Box 50"/>
          <p:cNvSpPr txBox="1">
            <a:spLocks noChangeArrowheads="1"/>
          </p:cNvSpPr>
          <p:nvPr/>
        </p:nvSpPr>
        <p:spPr bwMode="auto">
          <a:xfrm>
            <a:off x="7948613" y="2265363"/>
            <a:ext cx="3111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latin typeface="Times New Roman" pitchFamily="39" charset="0"/>
                <a:sym typeface="Symbol" pitchFamily="39" charset="2"/>
              </a:rPr>
              <a:t>b</a:t>
            </a:r>
          </a:p>
        </p:txBody>
      </p:sp>
      <p:grpSp>
        <p:nvGrpSpPr>
          <p:cNvPr id="5" name="Group 52"/>
          <p:cNvGrpSpPr>
            <a:grpSpLocks/>
          </p:cNvGrpSpPr>
          <p:nvPr/>
        </p:nvGrpSpPr>
        <p:grpSpPr bwMode="auto">
          <a:xfrm>
            <a:off x="4495800" y="5368925"/>
            <a:ext cx="685800" cy="577850"/>
            <a:chOff x="3000" y="1152"/>
            <a:chExt cx="672" cy="480"/>
          </a:xfrm>
        </p:grpSpPr>
        <p:sp>
          <p:nvSpPr>
            <p:cNvPr id="131125" name="AutoShape 53"/>
            <p:cNvSpPr>
              <a:spLocks noChangeArrowheads="1"/>
            </p:cNvSpPr>
            <p:nvPr/>
          </p:nvSpPr>
          <p:spPr bwMode="auto">
            <a:xfrm>
              <a:off x="3000" y="1152"/>
              <a:ext cx="672" cy="480"/>
            </a:xfrm>
            <a:prstGeom prst="roundRect">
              <a:avLst>
                <a:gd name="adj" fmla="val 16667"/>
              </a:avLst>
            </a:prstGeom>
            <a:solidFill>
              <a:srgbClr val="F8F0D0"/>
            </a:solidFill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26" name="Line 54"/>
            <p:cNvSpPr>
              <a:spLocks noChangeShapeType="1"/>
            </p:cNvSpPr>
            <p:nvPr/>
          </p:nvSpPr>
          <p:spPr bwMode="auto">
            <a:xfrm>
              <a:off x="3000" y="1440"/>
              <a:ext cx="67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27" name="Line 55"/>
            <p:cNvSpPr>
              <a:spLocks noChangeShapeType="1"/>
            </p:cNvSpPr>
            <p:nvPr/>
          </p:nvSpPr>
          <p:spPr bwMode="auto">
            <a:xfrm>
              <a:off x="3336" y="1152"/>
              <a:ext cx="0" cy="28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1128" name="Text Box 56"/>
          <p:cNvSpPr txBox="1">
            <a:spLocks noChangeArrowheads="1"/>
          </p:cNvSpPr>
          <p:nvPr/>
        </p:nvSpPr>
        <p:spPr bwMode="auto">
          <a:xfrm>
            <a:off x="4541838" y="5353050"/>
            <a:ext cx="3111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pitchFamily="39" charset="0"/>
                <a:sym typeface="Symbol" pitchFamily="39" charset="2"/>
              </a:rPr>
              <a:t>8</a:t>
            </a:r>
          </a:p>
        </p:txBody>
      </p:sp>
      <p:sp>
        <p:nvSpPr>
          <p:cNvPr id="131129" name="Text Box 57"/>
          <p:cNvSpPr txBox="1">
            <a:spLocks noChangeArrowheads="1"/>
          </p:cNvSpPr>
          <p:nvPr/>
        </p:nvSpPr>
        <p:spPr bwMode="auto">
          <a:xfrm>
            <a:off x="4824413" y="5351463"/>
            <a:ext cx="3111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latin typeface="Times New Roman" pitchFamily="39" charset="0"/>
                <a:sym typeface="Symbol" pitchFamily="39" charset="2"/>
              </a:rPr>
              <a:t>g</a:t>
            </a:r>
          </a:p>
        </p:txBody>
      </p:sp>
      <p:grpSp>
        <p:nvGrpSpPr>
          <p:cNvPr id="6" name="Group 59"/>
          <p:cNvGrpSpPr>
            <a:grpSpLocks/>
          </p:cNvGrpSpPr>
          <p:nvPr/>
        </p:nvGrpSpPr>
        <p:grpSpPr bwMode="auto">
          <a:xfrm>
            <a:off x="6172200" y="5368925"/>
            <a:ext cx="685800" cy="577850"/>
            <a:chOff x="3000" y="1152"/>
            <a:chExt cx="672" cy="480"/>
          </a:xfrm>
        </p:grpSpPr>
        <p:sp>
          <p:nvSpPr>
            <p:cNvPr id="131132" name="AutoShape 60"/>
            <p:cNvSpPr>
              <a:spLocks noChangeArrowheads="1"/>
            </p:cNvSpPr>
            <p:nvPr/>
          </p:nvSpPr>
          <p:spPr bwMode="auto">
            <a:xfrm>
              <a:off x="3000" y="1152"/>
              <a:ext cx="672" cy="480"/>
            </a:xfrm>
            <a:prstGeom prst="roundRect">
              <a:avLst>
                <a:gd name="adj" fmla="val 16667"/>
              </a:avLst>
            </a:prstGeom>
            <a:solidFill>
              <a:srgbClr val="F8F0D0"/>
            </a:solidFill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33" name="Line 61"/>
            <p:cNvSpPr>
              <a:spLocks noChangeShapeType="1"/>
            </p:cNvSpPr>
            <p:nvPr/>
          </p:nvSpPr>
          <p:spPr bwMode="auto">
            <a:xfrm>
              <a:off x="3000" y="1440"/>
              <a:ext cx="67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34" name="Line 62"/>
            <p:cNvSpPr>
              <a:spLocks noChangeShapeType="1"/>
            </p:cNvSpPr>
            <p:nvPr/>
          </p:nvSpPr>
          <p:spPr bwMode="auto">
            <a:xfrm>
              <a:off x="3336" y="1152"/>
              <a:ext cx="0" cy="28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1135" name="Text Box 63"/>
          <p:cNvSpPr txBox="1">
            <a:spLocks noChangeArrowheads="1"/>
          </p:cNvSpPr>
          <p:nvPr/>
        </p:nvSpPr>
        <p:spPr bwMode="auto">
          <a:xfrm>
            <a:off x="6218238" y="5353050"/>
            <a:ext cx="3111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pitchFamily="39" charset="0"/>
                <a:sym typeface="Symbol" pitchFamily="39" charset="2"/>
              </a:rPr>
              <a:t>5</a:t>
            </a:r>
          </a:p>
        </p:txBody>
      </p:sp>
      <p:sp>
        <p:nvSpPr>
          <p:cNvPr id="131136" name="Text Box 64"/>
          <p:cNvSpPr txBox="1">
            <a:spLocks noChangeArrowheads="1"/>
          </p:cNvSpPr>
          <p:nvPr/>
        </p:nvSpPr>
        <p:spPr bwMode="auto">
          <a:xfrm>
            <a:off x="6507163" y="5351463"/>
            <a:ext cx="296862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latin typeface="Times New Roman" pitchFamily="39" charset="0"/>
                <a:sym typeface="Symbol" pitchFamily="39" charset="2"/>
              </a:rPr>
              <a:t>e</a:t>
            </a:r>
          </a:p>
        </p:txBody>
      </p:sp>
      <p:grpSp>
        <p:nvGrpSpPr>
          <p:cNvPr id="7" name="Group 66"/>
          <p:cNvGrpSpPr>
            <a:grpSpLocks/>
          </p:cNvGrpSpPr>
          <p:nvPr/>
        </p:nvGrpSpPr>
        <p:grpSpPr bwMode="auto">
          <a:xfrm>
            <a:off x="7696200" y="5368925"/>
            <a:ext cx="685800" cy="577850"/>
            <a:chOff x="3000" y="1152"/>
            <a:chExt cx="672" cy="480"/>
          </a:xfrm>
        </p:grpSpPr>
        <p:sp>
          <p:nvSpPr>
            <p:cNvPr id="131139" name="AutoShape 67"/>
            <p:cNvSpPr>
              <a:spLocks noChangeArrowheads="1"/>
            </p:cNvSpPr>
            <p:nvPr/>
          </p:nvSpPr>
          <p:spPr bwMode="auto">
            <a:xfrm>
              <a:off x="3000" y="1152"/>
              <a:ext cx="672" cy="480"/>
            </a:xfrm>
            <a:prstGeom prst="roundRect">
              <a:avLst>
                <a:gd name="adj" fmla="val 16667"/>
              </a:avLst>
            </a:prstGeom>
            <a:solidFill>
              <a:srgbClr val="F8F0D0"/>
            </a:solidFill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40" name="Line 68"/>
            <p:cNvSpPr>
              <a:spLocks noChangeShapeType="1"/>
            </p:cNvSpPr>
            <p:nvPr/>
          </p:nvSpPr>
          <p:spPr bwMode="auto">
            <a:xfrm>
              <a:off x="3000" y="1440"/>
              <a:ext cx="67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41" name="Line 69"/>
            <p:cNvSpPr>
              <a:spLocks noChangeShapeType="1"/>
            </p:cNvSpPr>
            <p:nvPr/>
          </p:nvSpPr>
          <p:spPr bwMode="auto">
            <a:xfrm>
              <a:off x="3336" y="1152"/>
              <a:ext cx="0" cy="28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1142" name="Text Box 70"/>
          <p:cNvSpPr txBox="1">
            <a:spLocks noChangeArrowheads="1"/>
          </p:cNvSpPr>
          <p:nvPr/>
        </p:nvSpPr>
        <p:spPr bwMode="auto">
          <a:xfrm>
            <a:off x="7742238" y="5353050"/>
            <a:ext cx="31115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pitchFamily="39" charset="0"/>
                <a:sym typeface="Symbol" pitchFamily="39" charset="2"/>
              </a:rPr>
              <a:t>9</a:t>
            </a:r>
          </a:p>
        </p:txBody>
      </p:sp>
      <p:sp>
        <p:nvSpPr>
          <p:cNvPr id="131143" name="Text Box 71"/>
          <p:cNvSpPr txBox="1">
            <a:spLocks noChangeArrowheads="1"/>
          </p:cNvSpPr>
          <p:nvPr/>
        </p:nvSpPr>
        <p:spPr bwMode="auto">
          <a:xfrm>
            <a:off x="8031163" y="5351463"/>
            <a:ext cx="296862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latin typeface="Times New Roman" pitchFamily="39" charset="0"/>
                <a:sym typeface="Symbol" pitchFamily="39" charset="2"/>
              </a:rPr>
              <a:t>c</a:t>
            </a:r>
          </a:p>
        </p:txBody>
      </p:sp>
      <p:sp>
        <p:nvSpPr>
          <p:cNvPr id="131144" name="Freeform 72"/>
          <p:cNvSpPr>
            <a:spLocks/>
          </p:cNvSpPr>
          <p:nvPr/>
        </p:nvSpPr>
        <p:spPr bwMode="auto">
          <a:xfrm>
            <a:off x="6343650" y="2122488"/>
            <a:ext cx="590550" cy="10477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60" y="300"/>
              </a:cxn>
              <a:cxn ang="0">
                <a:pos x="72" y="660"/>
              </a:cxn>
            </a:cxnLst>
            <a:rect l="0" t="0" r="r" b="b"/>
            <a:pathLst>
              <a:path w="372" h="660">
                <a:moveTo>
                  <a:pt x="0" y="0"/>
                </a:moveTo>
                <a:cubicBezTo>
                  <a:pt x="60" y="50"/>
                  <a:pt x="348" y="190"/>
                  <a:pt x="360" y="300"/>
                </a:cubicBezTo>
                <a:cubicBezTo>
                  <a:pt x="372" y="410"/>
                  <a:pt x="132" y="585"/>
                  <a:pt x="72" y="660"/>
                </a:cubicBez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145" name="Freeform 73"/>
          <p:cNvSpPr>
            <a:spLocks/>
          </p:cNvSpPr>
          <p:nvPr/>
        </p:nvSpPr>
        <p:spPr bwMode="auto">
          <a:xfrm>
            <a:off x="7867650" y="2722563"/>
            <a:ext cx="533400" cy="981075"/>
          </a:xfrm>
          <a:custGeom>
            <a:avLst/>
            <a:gdLst/>
            <a:ahLst/>
            <a:cxnLst>
              <a:cxn ang="0">
                <a:pos x="72" y="0"/>
              </a:cxn>
              <a:cxn ang="0">
                <a:pos x="324" y="372"/>
              </a:cxn>
              <a:cxn ang="0">
                <a:pos x="0" y="618"/>
              </a:cxn>
            </a:cxnLst>
            <a:rect l="0" t="0" r="r" b="b"/>
            <a:pathLst>
              <a:path w="336" h="618">
                <a:moveTo>
                  <a:pt x="72" y="0"/>
                </a:moveTo>
                <a:cubicBezTo>
                  <a:pt x="114" y="62"/>
                  <a:pt x="336" y="269"/>
                  <a:pt x="324" y="372"/>
                </a:cubicBezTo>
                <a:cubicBezTo>
                  <a:pt x="312" y="475"/>
                  <a:pt x="67" y="567"/>
                  <a:pt x="0" y="618"/>
                </a:cubicBez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146" name="Freeform 74"/>
          <p:cNvSpPr>
            <a:spLocks/>
          </p:cNvSpPr>
          <p:nvPr/>
        </p:nvSpPr>
        <p:spPr bwMode="auto">
          <a:xfrm>
            <a:off x="4487863" y="2732088"/>
            <a:ext cx="693737" cy="1000125"/>
          </a:xfrm>
          <a:custGeom>
            <a:avLst/>
            <a:gdLst/>
            <a:ahLst/>
            <a:cxnLst>
              <a:cxn ang="0">
                <a:pos x="119" y="0"/>
              </a:cxn>
              <a:cxn ang="0">
                <a:pos x="53" y="360"/>
              </a:cxn>
              <a:cxn ang="0">
                <a:pos x="437" y="630"/>
              </a:cxn>
            </a:cxnLst>
            <a:rect l="0" t="0" r="r" b="b"/>
            <a:pathLst>
              <a:path w="437" h="630">
                <a:moveTo>
                  <a:pt x="119" y="0"/>
                </a:moveTo>
                <a:cubicBezTo>
                  <a:pt x="108" y="60"/>
                  <a:pt x="0" y="255"/>
                  <a:pt x="53" y="360"/>
                </a:cubicBezTo>
                <a:cubicBezTo>
                  <a:pt x="106" y="465"/>
                  <a:pt x="357" y="574"/>
                  <a:pt x="437" y="630"/>
                </a:cubicBez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147" name="Freeform 75"/>
          <p:cNvSpPr>
            <a:spLocks/>
          </p:cNvSpPr>
          <p:nvPr/>
        </p:nvSpPr>
        <p:spPr bwMode="auto">
          <a:xfrm>
            <a:off x="4848225" y="4294188"/>
            <a:ext cx="668338" cy="1849437"/>
          </a:xfrm>
          <a:custGeom>
            <a:avLst/>
            <a:gdLst/>
            <a:ahLst/>
            <a:cxnLst>
              <a:cxn ang="0">
                <a:pos x="0" y="978"/>
              </a:cxn>
              <a:cxn ang="0">
                <a:pos x="372" y="1038"/>
              </a:cxn>
              <a:cxn ang="0">
                <a:pos x="294" y="216"/>
              </a:cxn>
              <a:cxn ang="0">
                <a:pos x="54" y="0"/>
              </a:cxn>
            </a:cxnLst>
            <a:rect l="0" t="0" r="r" b="b"/>
            <a:pathLst>
              <a:path w="421" h="1165">
                <a:moveTo>
                  <a:pt x="0" y="978"/>
                </a:moveTo>
                <a:cubicBezTo>
                  <a:pt x="62" y="988"/>
                  <a:pt x="323" y="1165"/>
                  <a:pt x="372" y="1038"/>
                </a:cubicBezTo>
                <a:cubicBezTo>
                  <a:pt x="421" y="911"/>
                  <a:pt x="347" y="389"/>
                  <a:pt x="294" y="216"/>
                </a:cubicBezTo>
                <a:cubicBezTo>
                  <a:pt x="241" y="43"/>
                  <a:pt x="104" y="45"/>
                  <a:pt x="54" y="0"/>
                </a:cubicBez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149" name="Freeform 77"/>
          <p:cNvSpPr>
            <a:spLocks/>
          </p:cNvSpPr>
          <p:nvPr/>
        </p:nvSpPr>
        <p:spPr bwMode="auto">
          <a:xfrm>
            <a:off x="6115050" y="4303713"/>
            <a:ext cx="1028700" cy="1938337"/>
          </a:xfrm>
          <a:custGeom>
            <a:avLst/>
            <a:gdLst/>
            <a:ahLst/>
            <a:cxnLst>
              <a:cxn ang="0">
                <a:pos x="257" y="953"/>
              </a:cxn>
              <a:cxn ang="0">
                <a:pos x="642" y="1104"/>
              </a:cxn>
              <a:cxn ang="0">
                <a:pos x="294" y="252"/>
              </a:cxn>
              <a:cxn ang="0">
                <a:pos x="0" y="0"/>
              </a:cxn>
            </a:cxnLst>
            <a:rect l="0" t="0" r="r" b="b"/>
            <a:pathLst>
              <a:path w="648" h="1221">
                <a:moveTo>
                  <a:pt x="257" y="953"/>
                </a:moveTo>
                <a:cubicBezTo>
                  <a:pt x="321" y="978"/>
                  <a:pt x="636" y="1221"/>
                  <a:pt x="642" y="1104"/>
                </a:cubicBezTo>
                <a:cubicBezTo>
                  <a:pt x="648" y="987"/>
                  <a:pt x="401" y="436"/>
                  <a:pt x="294" y="252"/>
                </a:cubicBezTo>
                <a:cubicBezTo>
                  <a:pt x="187" y="68"/>
                  <a:pt x="61" y="52"/>
                  <a:pt x="0" y="0"/>
                </a:cubicBez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150" name="Freeform 78"/>
          <p:cNvSpPr>
            <a:spLocks/>
          </p:cNvSpPr>
          <p:nvPr/>
        </p:nvSpPr>
        <p:spPr bwMode="auto">
          <a:xfrm>
            <a:off x="7391400" y="4284663"/>
            <a:ext cx="1290638" cy="1963737"/>
          </a:xfrm>
          <a:custGeom>
            <a:avLst/>
            <a:gdLst/>
            <a:ahLst/>
            <a:cxnLst>
              <a:cxn ang="0">
                <a:pos x="401" y="977"/>
              </a:cxn>
              <a:cxn ang="0">
                <a:pos x="786" y="1128"/>
              </a:cxn>
              <a:cxn ang="0">
                <a:pos x="564" y="324"/>
              </a:cxn>
              <a:cxn ang="0">
                <a:pos x="0" y="0"/>
              </a:cxn>
            </a:cxnLst>
            <a:rect l="0" t="0" r="r" b="b"/>
            <a:pathLst>
              <a:path w="813" h="1237">
                <a:moveTo>
                  <a:pt x="401" y="977"/>
                </a:moveTo>
                <a:cubicBezTo>
                  <a:pt x="465" y="1002"/>
                  <a:pt x="759" y="1237"/>
                  <a:pt x="786" y="1128"/>
                </a:cubicBezTo>
                <a:cubicBezTo>
                  <a:pt x="813" y="1019"/>
                  <a:pt x="695" y="512"/>
                  <a:pt x="564" y="324"/>
                </a:cubicBezTo>
                <a:cubicBezTo>
                  <a:pt x="433" y="136"/>
                  <a:pt x="118" y="68"/>
                  <a:pt x="0" y="0"/>
                </a:cubicBez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151" name="Freeform 79"/>
          <p:cNvSpPr>
            <a:spLocks/>
          </p:cNvSpPr>
          <p:nvPr/>
        </p:nvSpPr>
        <p:spPr bwMode="auto">
          <a:xfrm>
            <a:off x="4848225" y="2847975"/>
            <a:ext cx="604838" cy="912813"/>
          </a:xfrm>
          <a:custGeom>
            <a:avLst/>
            <a:gdLst/>
            <a:ahLst/>
            <a:cxnLst>
              <a:cxn ang="0">
                <a:pos x="307" y="575"/>
              </a:cxn>
              <a:cxn ang="0">
                <a:pos x="330" y="300"/>
              </a:cxn>
              <a:cxn ang="0">
                <a:pos x="0" y="0"/>
              </a:cxn>
            </a:cxnLst>
            <a:rect l="0" t="0" r="r" b="b"/>
            <a:pathLst>
              <a:path w="381" h="575">
                <a:moveTo>
                  <a:pt x="307" y="575"/>
                </a:moveTo>
                <a:cubicBezTo>
                  <a:pt x="311" y="529"/>
                  <a:pt x="381" y="396"/>
                  <a:pt x="330" y="300"/>
                </a:cubicBezTo>
                <a:cubicBezTo>
                  <a:pt x="279" y="204"/>
                  <a:pt x="69" y="62"/>
                  <a:pt x="0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152" name="Freeform 80"/>
          <p:cNvSpPr>
            <a:spLocks/>
          </p:cNvSpPr>
          <p:nvPr/>
        </p:nvSpPr>
        <p:spPr bwMode="auto">
          <a:xfrm>
            <a:off x="7683500" y="2867025"/>
            <a:ext cx="269875" cy="903288"/>
          </a:xfrm>
          <a:custGeom>
            <a:avLst/>
            <a:gdLst/>
            <a:ahLst/>
            <a:cxnLst>
              <a:cxn ang="0">
                <a:pos x="14" y="569"/>
              </a:cxn>
              <a:cxn ang="0">
                <a:pos x="26" y="252"/>
              </a:cxn>
              <a:cxn ang="0">
                <a:pos x="170" y="0"/>
              </a:cxn>
            </a:cxnLst>
            <a:rect l="0" t="0" r="r" b="b"/>
            <a:pathLst>
              <a:path w="170" h="569">
                <a:moveTo>
                  <a:pt x="14" y="569"/>
                </a:moveTo>
                <a:cubicBezTo>
                  <a:pt x="16" y="516"/>
                  <a:pt x="0" y="347"/>
                  <a:pt x="26" y="252"/>
                </a:cubicBezTo>
                <a:cubicBezTo>
                  <a:pt x="52" y="157"/>
                  <a:pt x="140" y="52"/>
                  <a:pt x="170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153" name="Freeform 81"/>
          <p:cNvSpPr>
            <a:spLocks/>
          </p:cNvSpPr>
          <p:nvPr/>
        </p:nvSpPr>
        <p:spPr bwMode="auto">
          <a:xfrm>
            <a:off x="6015038" y="2257425"/>
            <a:ext cx="309562" cy="979488"/>
          </a:xfrm>
          <a:custGeom>
            <a:avLst/>
            <a:gdLst/>
            <a:ahLst/>
            <a:cxnLst>
              <a:cxn ang="0">
                <a:pos x="177" y="617"/>
              </a:cxn>
              <a:cxn ang="0">
                <a:pos x="3" y="312"/>
              </a:cxn>
              <a:cxn ang="0">
                <a:pos x="195" y="0"/>
              </a:cxn>
            </a:cxnLst>
            <a:rect l="0" t="0" r="r" b="b"/>
            <a:pathLst>
              <a:path w="195" h="617">
                <a:moveTo>
                  <a:pt x="177" y="617"/>
                </a:moveTo>
                <a:cubicBezTo>
                  <a:pt x="148" y="566"/>
                  <a:pt x="0" y="415"/>
                  <a:pt x="3" y="312"/>
                </a:cubicBezTo>
                <a:cubicBezTo>
                  <a:pt x="6" y="209"/>
                  <a:pt x="155" y="65"/>
                  <a:pt x="195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154" name="Freeform 82"/>
          <p:cNvSpPr>
            <a:spLocks/>
          </p:cNvSpPr>
          <p:nvPr/>
        </p:nvSpPr>
        <p:spPr bwMode="auto">
          <a:xfrm>
            <a:off x="7145338" y="4278313"/>
            <a:ext cx="522287" cy="1284287"/>
          </a:xfrm>
          <a:custGeom>
            <a:avLst/>
            <a:gdLst/>
            <a:ahLst/>
            <a:cxnLst>
              <a:cxn ang="0">
                <a:pos x="44" y="0"/>
              </a:cxn>
              <a:cxn ang="0">
                <a:pos x="47" y="461"/>
              </a:cxn>
              <a:cxn ang="0">
                <a:pos x="329" y="809"/>
              </a:cxn>
            </a:cxnLst>
            <a:rect l="0" t="0" r="r" b="b"/>
            <a:pathLst>
              <a:path w="329" h="809">
                <a:moveTo>
                  <a:pt x="44" y="0"/>
                </a:moveTo>
                <a:cubicBezTo>
                  <a:pt x="44" y="77"/>
                  <a:pt x="0" y="326"/>
                  <a:pt x="47" y="461"/>
                </a:cubicBezTo>
                <a:cubicBezTo>
                  <a:pt x="94" y="596"/>
                  <a:pt x="270" y="737"/>
                  <a:pt x="329" y="809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155" name="Freeform 83"/>
          <p:cNvSpPr>
            <a:spLocks/>
          </p:cNvSpPr>
          <p:nvPr/>
        </p:nvSpPr>
        <p:spPr bwMode="auto">
          <a:xfrm>
            <a:off x="5808663" y="4276725"/>
            <a:ext cx="363537" cy="1343025"/>
          </a:xfrm>
          <a:custGeom>
            <a:avLst/>
            <a:gdLst/>
            <a:ahLst/>
            <a:cxnLst>
              <a:cxn ang="0">
                <a:pos x="81" y="0"/>
              </a:cxn>
              <a:cxn ang="0">
                <a:pos x="25" y="558"/>
              </a:cxn>
              <a:cxn ang="0">
                <a:pos x="229" y="846"/>
              </a:cxn>
            </a:cxnLst>
            <a:rect l="0" t="0" r="r" b="b"/>
            <a:pathLst>
              <a:path w="229" h="846">
                <a:moveTo>
                  <a:pt x="81" y="0"/>
                </a:moveTo>
                <a:cubicBezTo>
                  <a:pt x="72" y="93"/>
                  <a:pt x="0" y="417"/>
                  <a:pt x="25" y="558"/>
                </a:cubicBezTo>
                <a:cubicBezTo>
                  <a:pt x="50" y="699"/>
                  <a:pt x="187" y="786"/>
                  <a:pt x="229" y="846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156" name="Freeform 84"/>
          <p:cNvSpPr>
            <a:spLocks/>
          </p:cNvSpPr>
          <p:nvPr/>
        </p:nvSpPr>
        <p:spPr bwMode="auto">
          <a:xfrm>
            <a:off x="4676775" y="4267200"/>
            <a:ext cx="142875" cy="1076325"/>
          </a:xfrm>
          <a:custGeom>
            <a:avLst/>
            <a:gdLst/>
            <a:ahLst/>
            <a:cxnLst>
              <a:cxn ang="0">
                <a:pos x="51" y="0"/>
              </a:cxn>
              <a:cxn ang="0">
                <a:pos x="6" y="378"/>
              </a:cxn>
              <a:cxn ang="0">
                <a:pos x="90" y="678"/>
              </a:cxn>
            </a:cxnLst>
            <a:rect l="0" t="0" r="r" b="b"/>
            <a:pathLst>
              <a:path w="90" h="678">
                <a:moveTo>
                  <a:pt x="51" y="0"/>
                </a:moveTo>
                <a:cubicBezTo>
                  <a:pt x="44" y="63"/>
                  <a:pt x="0" y="265"/>
                  <a:pt x="6" y="378"/>
                </a:cubicBezTo>
                <a:cubicBezTo>
                  <a:pt x="12" y="491"/>
                  <a:pt x="72" y="616"/>
                  <a:pt x="90" y="678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</a:t>
            </a:r>
          </a:p>
        </p:txBody>
      </p:sp>
      <p:sp>
        <p:nvSpPr>
          <p:cNvPr id="1515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42253" y="1026842"/>
            <a:ext cx="8484263" cy="4724400"/>
          </a:xfrm>
        </p:spPr>
        <p:txBody>
          <a:bodyPr/>
          <a:lstStyle/>
          <a:p>
            <a:r>
              <a:rPr lang="en-US" dirty="0" smtClean="0"/>
              <a:t>Times </a:t>
            </a:r>
            <a:r>
              <a:rPr lang="en-US" dirty="0"/>
              <a:t>better than those achievable without location-aware entries are highlighted in </a:t>
            </a:r>
            <a:r>
              <a:rPr lang="en-US" dirty="0" smtClean="0">
                <a:solidFill>
                  <a:schemeClr val="tx2"/>
                </a:solidFill>
              </a:rPr>
              <a:t>red</a:t>
            </a:r>
            <a:r>
              <a:rPr lang="en-US" dirty="0" smtClean="0"/>
              <a:t>:</a:t>
            </a:r>
            <a:endParaRPr lang="en-US" dirty="0"/>
          </a:p>
          <a:p>
            <a:pPr>
              <a:buFont typeface="Wingdings" pitchFamily="39" charset="2"/>
              <a:buNone/>
            </a:pPr>
            <a:r>
              <a:rPr lang="en-US" sz="2000" b="1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Method</a:t>
            </a:r>
            <a:r>
              <a:rPr lang="en-US" sz="2000" b="1" dirty="0" smtClean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			Unsorted </a:t>
            </a:r>
            <a:r>
              <a:rPr lang="en-US" sz="2000" b="1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List</a:t>
            </a:r>
            <a:r>
              <a:rPr lang="en-US" sz="2000" b="1" dirty="0" smtClean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	Sorted </a:t>
            </a:r>
            <a:r>
              <a:rPr lang="en-US" sz="2000" b="1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List	Heap	</a:t>
            </a:r>
          </a:p>
          <a:p>
            <a:pPr>
              <a:buFont typeface="Wingdings" pitchFamily="39" charset="2"/>
              <a:buNone/>
            </a:pPr>
            <a:r>
              <a:rPr lang="en-US" sz="2000" dirty="0">
                <a:solidFill>
                  <a:srgbClr val="000000"/>
                </a:solidFill>
                <a:latin typeface="Arial" pitchFamily="39" charset="0"/>
                <a:ea typeface="Arial" pitchFamily="39" charset="0"/>
                <a:cs typeface="Arial" pitchFamily="39" charset="0"/>
              </a:rPr>
              <a:t>size, </a:t>
            </a:r>
            <a:r>
              <a:rPr lang="en-US" sz="2000" dirty="0" err="1">
                <a:solidFill>
                  <a:srgbClr val="000000"/>
                </a:solidFill>
                <a:latin typeface="Arial" pitchFamily="39" charset="0"/>
                <a:ea typeface="Arial" pitchFamily="39" charset="0"/>
                <a:cs typeface="Arial" pitchFamily="39" charset="0"/>
              </a:rPr>
              <a:t>isEmpty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		</a:t>
            </a:r>
            <a:r>
              <a:rPr lang="en-US" sz="2000" i="1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O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(1)		</a:t>
            </a:r>
            <a:r>
              <a:rPr lang="en-US" sz="2000" i="1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O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(1)		</a:t>
            </a:r>
            <a:r>
              <a:rPr lang="en-US" sz="2000" i="1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O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(1)	</a:t>
            </a:r>
          </a:p>
          <a:p>
            <a:pPr>
              <a:buFont typeface="Wingdings" pitchFamily="39" charset="2"/>
              <a:buNone/>
            </a:pPr>
            <a:r>
              <a:rPr lang="en-US" sz="2000" dirty="0">
                <a:solidFill>
                  <a:srgbClr val="000000"/>
                </a:solidFill>
                <a:latin typeface="Arial" pitchFamily="39" charset="0"/>
                <a:ea typeface="Arial" pitchFamily="39" charset="0"/>
                <a:cs typeface="Arial" pitchFamily="39" charset="0"/>
              </a:rPr>
              <a:t>insert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			</a:t>
            </a:r>
            <a:r>
              <a:rPr lang="en-US" sz="2000" i="1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O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(1)		</a:t>
            </a:r>
            <a:r>
              <a:rPr lang="en-US" sz="2000" i="1" dirty="0" err="1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O</a:t>
            </a:r>
            <a:r>
              <a:rPr lang="en-US" sz="2000" dirty="0" err="1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(</a:t>
            </a:r>
            <a:r>
              <a:rPr lang="en-US" sz="2000" i="1" dirty="0" err="1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n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)		</a:t>
            </a:r>
            <a:r>
              <a:rPr lang="en-US" sz="2000" i="1" dirty="0" err="1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O</a:t>
            </a:r>
            <a:r>
              <a:rPr lang="en-US" sz="2000" dirty="0" err="1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(log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n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)</a:t>
            </a:r>
          </a:p>
          <a:p>
            <a:pPr>
              <a:buFont typeface="Wingdings" pitchFamily="39" charset="2"/>
              <a:buNone/>
            </a:pPr>
            <a:r>
              <a:rPr lang="en-US" sz="2000" dirty="0">
                <a:solidFill>
                  <a:srgbClr val="000000"/>
                </a:solidFill>
                <a:latin typeface="Arial" pitchFamily="39" charset="0"/>
                <a:ea typeface="Arial" pitchFamily="39" charset="0"/>
                <a:cs typeface="Arial" pitchFamily="39" charset="0"/>
              </a:rPr>
              <a:t>min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			</a:t>
            </a:r>
            <a:r>
              <a:rPr lang="en-US" sz="2000" i="1" dirty="0" err="1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O</a:t>
            </a:r>
            <a:r>
              <a:rPr lang="en-US" sz="2000" dirty="0" err="1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(</a:t>
            </a:r>
            <a:r>
              <a:rPr lang="en-US" sz="2000" i="1" dirty="0" err="1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n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)		</a:t>
            </a:r>
            <a:r>
              <a:rPr lang="en-US" sz="2000" i="1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O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(1)		</a:t>
            </a:r>
            <a:r>
              <a:rPr lang="en-US" sz="2000" i="1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O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(1)	</a:t>
            </a:r>
          </a:p>
          <a:p>
            <a:pPr>
              <a:buFont typeface="Wingdings" pitchFamily="39" charset="2"/>
              <a:buNone/>
            </a:pPr>
            <a:r>
              <a:rPr lang="en-US" sz="2000" dirty="0" err="1">
                <a:solidFill>
                  <a:srgbClr val="000000"/>
                </a:solidFill>
                <a:latin typeface="Arial" pitchFamily="39" charset="0"/>
                <a:ea typeface="Arial" pitchFamily="39" charset="0"/>
                <a:cs typeface="Arial" pitchFamily="39" charset="0"/>
              </a:rPr>
              <a:t>removeMin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		</a:t>
            </a:r>
            <a:r>
              <a:rPr lang="en-US" sz="2000" i="1" dirty="0" err="1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O</a:t>
            </a:r>
            <a:r>
              <a:rPr lang="en-US" sz="2000" dirty="0" err="1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(</a:t>
            </a:r>
            <a:r>
              <a:rPr lang="en-US" sz="2000" i="1" dirty="0" err="1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n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)		</a:t>
            </a:r>
            <a:r>
              <a:rPr lang="en-US" sz="2000" i="1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O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(1)		</a:t>
            </a:r>
            <a:r>
              <a:rPr lang="en-US" sz="2000" i="1" dirty="0" err="1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O</a:t>
            </a:r>
            <a:r>
              <a:rPr lang="en-US" sz="2000" dirty="0" err="1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(log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n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)</a:t>
            </a:r>
          </a:p>
          <a:p>
            <a:pPr>
              <a:buFont typeface="Wingdings" pitchFamily="39" charset="2"/>
              <a:buNone/>
            </a:pPr>
            <a:r>
              <a:rPr lang="en-US" sz="2000" dirty="0">
                <a:solidFill>
                  <a:srgbClr val="000000"/>
                </a:solidFill>
                <a:latin typeface="Arial" pitchFamily="39" charset="0"/>
                <a:ea typeface="Arial" pitchFamily="39" charset="0"/>
                <a:cs typeface="Arial" pitchFamily="39" charset="0"/>
              </a:rPr>
              <a:t>remove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	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		</a:t>
            </a:r>
            <a:r>
              <a:rPr lang="en-US" sz="2000" b="1" i="1" dirty="0" smtClean="0">
                <a:solidFill>
                  <a:schemeClr val="tx2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O</a:t>
            </a:r>
            <a:r>
              <a:rPr lang="en-US" sz="2000" b="1" dirty="0">
                <a:solidFill>
                  <a:schemeClr val="tx2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(1)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		</a:t>
            </a:r>
            <a:r>
              <a:rPr lang="en-US" sz="2000" b="1" i="1" dirty="0">
                <a:solidFill>
                  <a:schemeClr val="tx2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O</a:t>
            </a:r>
            <a:r>
              <a:rPr lang="en-US" sz="2000" b="1" dirty="0">
                <a:solidFill>
                  <a:schemeClr val="tx2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(1)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		</a:t>
            </a:r>
            <a:r>
              <a:rPr lang="en-US" sz="2000" b="1" i="1" dirty="0" err="1">
                <a:solidFill>
                  <a:schemeClr val="tx2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O</a:t>
            </a:r>
            <a:r>
              <a:rPr lang="en-US" sz="2000" b="1" dirty="0" err="1">
                <a:solidFill>
                  <a:schemeClr val="tx2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(log</a:t>
            </a:r>
            <a:r>
              <a:rPr lang="en-US" sz="2000" b="1" dirty="0">
                <a:solidFill>
                  <a:schemeClr val="tx2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 </a:t>
            </a:r>
            <a:r>
              <a:rPr lang="en-US" sz="2000" b="1" i="1" dirty="0" err="1">
                <a:solidFill>
                  <a:schemeClr val="tx2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n</a:t>
            </a:r>
            <a:r>
              <a:rPr lang="en-US" sz="2000" b="1" dirty="0">
                <a:solidFill>
                  <a:schemeClr val="tx2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)</a:t>
            </a:r>
          </a:p>
          <a:p>
            <a:pPr>
              <a:buFont typeface="Wingdings" pitchFamily="39" charset="2"/>
              <a:buNone/>
            </a:pPr>
            <a:r>
              <a:rPr lang="en-US" sz="2000" dirty="0" err="1">
                <a:solidFill>
                  <a:srgbClr val="000000"/>
                </a:solidFill>
                <a:latin typeface="Arial" pitchFamily="39" charset="0"/>
                <a:ea typeface="Arial" pitchFamily="39" charset="0"/>
                <a:cs typeface="Arial" pitchFamily="39" charset="0"/>
              </a:rPr>
              <a:t>replaceKey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		</a:t>
            </a:r>
            <a:r>
              <a:rPr lang="en-US" sz="2000" b="1" i="1" dirty="0">
                <a:solidFill>
                  <a:schemeClr val="tx2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O</a:t>
            </a:r>
            <a:r>
              <a:rPr lang="en-US" sz="2000" b="1" dirty="0">
                <a:solidFill>
                  <a:schemeClr val="tx2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(1)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		</a:t>
            </a:r>
            <a:r>
              <a:rPr lang="en-US" sz="2000" i="1" dirty="0" err="1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O</a:t>
            </a:r>
            <a:r>
              <a:rPr lang="en-US" sz="2000" dirty="0" err="1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(</a:t>
            </a:r>
            <a:r>
              <a:rPr lang="en-US" sz="2000" i="1" dirty="0" err="1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n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)		</a:t>
            </a:r>
            <a:r>
              <a:rPr lang="en-US" sz="2000" b="1" i="1" dirty="0" err="1">
                <a:solidFill>
                  <a:schemeClr val="tx2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O</a:t>
            </a:r>
            <a:r>
              <a:rPr lang="en-US" sz="2000" b="1" dirty="0" err="1">
                <a:solidFill>
                  <a:schemeClr val="tx2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(log</a:t>
            </a:r>
            <a:r>
              <a:rPr lang="en-US" sz="2000" b="1" dirty="0">
                <a:solidFill>
                  <a:schemeClr val="tx2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 </a:t>
            </a:r>
            <a:r>
              <a:rPr lang="en-US" sz="2000" b="1" i="1" dirty="0" err="1">
                <a:solidFill>
                  <a:schemeClr val="tx2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n</a:t>
            </a:r>
            <a:r>
              <a:rPr lang="en-US" sz="2000" b="1" dirty="0">
                <a:solidFill>
                  <a:schemeClr val="tx2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)</a:t>
            </a:r>
          </a:p>
          <a:p>
            <a:pPr>
              <a:buFont typeface="Wingdings" pitchFamily="39" charset="2"/>
              <a:buNone/>
            </a:pPr>
            <a:r>
              <a:rPr lang="en-US" sz="2000" dirty="0" err="1">
                <a:solidFill>
                  <a:srgbClr val="000000"/>
                </a:solidFill>
                <a:latin typeface="Arial" pitchFamily="39" charset="0"/>
                <a:ea typeface="Arial" pitchFamily="39" charset="0"/>
                <a:cs typeface="Arial" pitchFamily="39" charset="0"/>
              </a:rPr>
              <a:t>replaceValue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		</a:t>
            </a:r>
            <a:r>
              <a:rPr lang="en-US" sz="2000" b="1" i="1" dirty="0">
                <a:solidFill>
                  <a:schemeClr val="tx2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O</a:t>
            </a:r>
            <a:r>
              <a:rPr lang="en-US" sz="2000" b="1" dirty="0">
                <a:solidFill>
                  <a:schemeClr val="tx2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(1)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		</a:t>
            </a:r>
            <a:r>
              <a:rPr lang="en-US" sz="2000" b="1" i="1" dirty="0">
                <a:solidFill>
                  <a:schemeClr val="tx2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O</a:t>
            </a:r>
            <a:r>
              <a:rPr lang="en-US" sz="2000" b="1" dirty="0">
                <a:solidFill>
                  <a:schemeClr val="tx2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(1)</a:t>
            </a:r>
            <a:r>
              <a:rPr lang="en-US" sz="2000" dirty="0">
                <a:solidFill>
                  <a:srgbClr val="000000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		</a:t>
            </a:r>
            <a:r>
              <a:rPr lang="en-US" sz="2000" b="1" i="1" dirty="0">
                <a:solidFill>
                  <a:schemeClr val="tx2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O</a:t>
            </a:r>
            <a:r>
              <a:rPr lang="en-US" sz="2000" b="1" dirty="0">
                <a:solidFill>
                  <a:schemeClr val="tx2"/>
                </a:solidFill>
                <a:latin typeface="Times New Roman" pitchFamily="39" charset="0"/>
                <a:ea typeface="Times New Roman" pitchFamily="39" charset="0"/>
                <a:cs typeface="Times New Roman" pitchFamily="39" charset="0"/>
              </a:rPr>
              <a:t>(1)</a:t>
            </a:r>
            <a:endParaRPr lang="en-US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Order Relations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24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248184" y="1480108"/>
            <a:ext cx="3781926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Keys in a priority queue can be arbitrary objects on which an order is defined</a:t>
            </a:r>
          </a:p>
          <a:p>
            <a:pPr>
              <a:lnSpc>
                <a:spcPct val="90000"/>
              </a:lnSpc>
            </a:pPr>
            <a:r>
              <a:rPr lang="en-US" dirty="0"/>
              <a:t>Two distinct entries in a priority queue can have the same key</a:t>
            </a:r>
            <a:endParaRPr lang="en-US" b="1" i="1" dirty="0">
              <a:latin typeface="Times New Roman" pitchFamily="39" charset="0"/>
            </a:endParaRPr>
          </a:p>
        </p:txBody>
      </p:sp>
      <p:sp>
        <p:nvSpPr>
          <p:cNvPr id="102404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507207" y="1480108"/>
            <a:ext cx="4343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Mathematical concept of total order relation</a:t>
            </a:r>
            <a:r>
              <a:rPr lang="en-US" dirty="0" smtClean="0"/>
              <a:t> ≤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Reflexive property:</a:t>
            </a:r>
            <a:br>
              <a:rPr lang="en-US" dirty="0"/>
            </a:br>
            <a:r>
              <a:rPr lang="en-US" b="1" i="1" dirty="0" err="1">
                <a:latin typeface="Times New Roman" pitchFamily="39" charset="0"/>
              </a:rPr>
              <a:t>x</a:t>
            </a:r>
            <a:r>
              <a:rPr lang="en-US" b="1" i="1" dirty="0" smtClean="0">
                <a:latin typeface="Times New Roman" pitchFamily="39" charset="0"/>
              </a:rPr>
              <a:t> </a:t>
            </a:r>
            <a:r>
              <a:rPr lang="en-US" dirty="0" smtClean="0">
                <a:latin typeface="Times New Roman" pitchFamily="39" charset="0"/>
                <a:sym typeface="Symbol" pitchFamily="39" charset="2"/>
              </a:rPr>
              <a:t>≤</a:t>
            </a:r>
            <a:r>
              <a:rPr lang="en-US" b="1" i="1" dirty="0" smtClean="0">
                <a:latin typeface="Times New Roman" pitchFamily="39" charset="0"/>
              </a:rPr>
              <a:t> </a:t>
            </a:r>
            <a:r>
              <a:rPr lang="en-US" b="1" i="1" dirty="0" err="1">
                <a:latin typeface="Times New Roman" pitchFamily="39" charset="0"/>
              </a:rPr>
              <a:t>x</a:t>
            </a:r>
            <a:endParaRPr lang="en-US" b="1" i="1" dirty="0" smtClean="0">
              <a:latin typeface="Times New Roman" pitchFamily="39" charset="0"/>
            </a:endParaRPr>
          </a:p>
          <a:p>
            <a:pPr lvl="1">
              <a:lnSpc>
                <a:spcPct val="90000"/>
              </a:lnSpc>
            </a:pPr>
            <a:r>
              <a:rPr lang="en-US" dirty="0" err="1" smtClean="0"/>
              <a:t>Antisymmetric</a:t>
            </a:r>
            <a:r>
              <a:rPr lang="en-US" dirty="0" smtClean="0"/>
              <a:t> property:</a:t>
            </a:r>
            <a:br>
              <a:rPr lang="en-US" dirty="0" smtClean="0"/>
            </a:br>
            <a:r>
              <a:rPr lang="en-US" b="1" i="1" dirty="0" err="1" smtClean="0">
                <a:latin typeface="Times New Roman" pitchFamily="39" charset="0"/>
              </a:rPr>
              <a:t>x</a:t>
            </a:r>
            <a:r>
              <a:rPr lang="en-US" b="1" i="1" dirty="0" smtClean="0">
                <a:latin typeface="Times New Roman" pitchFamily="39" charset="0"/>
              </a:rPr>
              <a:t> </a:t>
            </a:r>
            <a:r>
              <a:rPr lang="en-US" dirty="0" smtClean="0">
                <a:latin typeface="Times New Roman" pitchFamily="39" charset="0"/>
                <a:sym typeface="Symbol" pitchFamily="39" charset="2"/>
              </a:rPr>
              <a:t>≤</a:t>
            </a:r>
            <a:r>
              <a:rPr lang="en-US" b="1" i="1" dirty="0" smtClean="0">
                <a:latin typeface="Times New Roman" pitchFamily="39" charset="0"/>
              </a:rPr>
              <a:t> </a:t>
            </a:r>
            <a:r>
              <a:rPr lang="en-US" b="1" i="1" dirty="0" err="1" smtClean="0">
                <a:latin typeface="Times New Roman" pitchFamily="39" charset="0"/>
              </a:rPr>
              <a:t>y</a:t>
            </a:r>
            <a:r>
              <a:rPr lang="en-US" dirty="0" smtClean="0"/>
              <a:t> </a:t>
            </a:r>
            <a:r>
              <a:rPr lang="en-US" dirty="0" smtClean="0">
                <a:latin typeface="ＭＳ ゴシック"/>
                <a:ea typeface="ＭＳ ゴシック"/>
                <a:cs typeface="ＭＳ ゴシック"/>
                <a:sym typeface="Symbol" pitchFamily="39" charset="2"/>
              </a:rPr>
              <a:t>∧</a:t>
            </a:r>
            <a:r>
              <a:rPr lang="en-US" dirty="0" smtClean="0"/>
              <a:t> </a:t>
            </a:r>
            <a:r>
              <a:rPr lang="en-US" b="1" i="1" dirty="0" err="1" smtClean="0">
                <a:latin typeface="Times New Roman" pitchFamily="39" charset="0"/>
              </a:rPr>
              <a:t>y</a:t>
            </a:r>
            <a:r>
              <a:rPr lang="en-US" b="1" i="1" dirty="0" smtClean="0">
                <a:latin typeface="Times New Roman" pitchFamily="39" charset="0"/>
              </a:rPr>
              <a:t> </a:t>
            </a:r>
            <a:r>
              <a:rPr lang="en-US" dirty="0" smtClean="0">
                <a:latin typeface="Times New Roman" pitchFamily="39" charset="0"/>
                <a:sym typeface="Symbol" pitchFamily="39" charset="2"/>
              </a:rPr>
              <a:t>≤</a:t>
            </a:r>
            <a:r>
              <a:rPr lang="en-US" b="1" i="1" dirty="0" smtClean="0">
                <a:latin typeface="Times New Roman" pitchFamily="39" charset="0"/>
              </a:rPr>
              <a:t> </a:t>
            </a:r>
            <a:r>
              <a:rPr lang="en-US" b="1" i="1" dirty="0" err="1" smtClean="0">
                <a:latin typeface="Times New Roman" pitchFamily="39" charset="0"/>
              </a:rPr>
              <a:t>x</a:t>
            </a:r>
            <a:r>
              <a:rPr lang="en-US" b="1" i="1" dirty="0" smtClean="0">
                <a:latin typeface="Times New Roman" pitchFamily="39" charset="0"/>
              </a:rPr>
              <a:t> </a:t>
            </a:r>
            <a:r>
              <a:rPr lang="en-US" dirty="0" err="1" smtClean="0">
                <a:latin typeface="Wingdings"/>
                <a:ea typeface="Wingdings"/>
                <a:cs typeface="Wingdings"/>
                <a:sym typeface="Symbol" pitchFamily="39" charset="2"/>
              </a:rPr>
              <a:t></a:t>
            </a:r>
            <a:r>
              <a:rPr lang="en-US" dirty="0" smtClean="0">
                <a:sym typeface="Symbol" pitchFamily="39" charset="2"/>
              </a:rPr>
              <a:t> </a:t>
            </a:r>
            <a:r>
              <a:rPr lang="en-US" b="1" i="1" dirty="0" err="1" smtClean="0">
                <a:latin typeface="Times New Roman" pitchFamily="39" charset="0"/>
              </a:rPr>
              <a:t>x</a:t>
            </a:r>
            <a:r>
              <a:rPr lang="en-US" b="1" i="1" dirty="0" smtClean="0">
                <a:latin typeface="Times New Roman" pitchFamily="39" charset="0"/>
              </a:rPr>
              <a:t> </a:t>
            </a:r>
            <a:r>
              <a:rPr lang="en-US" dirty="0" smtClean="0">
                <a:latin typeface="Times New Roman" pitchFamily="39" charset="0"/>
                <a:sym typeface="Symbol" pitchFamily="39" charset="2"/>
              </a:rPr>
              <a:t>=</a:t>
            </a:r>
            <a:r>
              <a:rPr lang="en-US" b="1" i="1" dirty="0" smtClean="0">
                <a:latin typeface="Times New Roman" pitchFamily="39" charset="0"/>
              </a:rPr>
              <a:t> </a:t>
            </a:r>
            <a:r>
              <a:rPr lang="en-US" b="1" i="1" dirty="0" err="1" smtClean="0">
                <a:latin typeface="Times New Roman" pitchFamily="39" charset="0"/>
              </a:rPr>
              <a:t>y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Transitive </a:t>
            </a:r>
            <a:r>
              <a:rPr lang="en-US" dirty="0"/>
              <a:t>property:</a:t>
            </a:r>
            <a:br>
              <a:rPr lang="en-US" dirty="0"/>
            </a:br>
            <a:r>
              <a:rPr lang="en-US" dirty="0"/>
              <a:t> </a:t>
            </a:r>
            <a:r>
              <a:rPr lang="en-US" b="1" i="1" dirty="0" err="1">
                <a:latin typeface="Times New Roman" pitchFamily="39" charset="0"/>
              </a:rPr>
              <a:t>x</a:t>
            </a:r>
            <a:r>
              <a:rPr lang="en-US" b="1" i="1" dirty="0" smtClean="0">
                <a:latin typeface="Times New Roman" pitchFamily="39" charset="0"/>
              </a:rPr>
              <a:t> </a:t>
            </a:r>
            <a:r>
              <a:rPr lang="en-US" dirty="0" smtClean="0">
                <a:latin typeface="Times New Roman" pitchFamily="39" charset="0"/>
                <a:sym typeface="Symbol" pitchFamily="39" charset="2"/>
              </a:rPr>
              <a:t>≤</a:t>
            </a:r>
            <a:r>
              <a:rPr lang="en-US" b="1" i="1" dirty="0" smtClean="0">
                <a:latin typeface="Times New Roman" pitchFamily="39" charset="0"/>
              </a:rPr>
              <a:t> </a:t>
            </a:r>
            <a:r>
              <a:rPr lang="en-US" b="1" i="1" dirty="0" err="1">
                <a:latin typeface="Times New Roman" pitchFamily="39" charset="0"/>
              </a:rPr>
              <a:t>y</a:t>
            </a:r>
            <a:r>
              <a:rPr lang="en-US" dirty="0" smtClean="0"/>
              <a:t> </a:t>
            </a:r>
            <a:r>
              <a:rPr lang="en-US" dirty="0" smtClean="0">
                <a:latin typeface="ＭＳ ゴシック"/>
                <a:ea typeface="ＭＳ ゴシック"/>
                <a:cs typeface="ＭＳ ゴシック"/>
                <a:sym typeface="Symbol" pitchFamily="39" charset="2"/>
              </a:rPr>
              <a:t>∧</a:t>
            </a:r>
            <a:r>
              <a:rPr lang="en-US" dirty="0" smtClean="0"/>
              <a:t> </a:t>
            </a:r>
            <a:r>
              <a:rPr lang="en-US" b="1" i="1" dirty="0" err="1">
                <a:latin typeface="Times New Roman" pitchFamily="39" charset="0"/>
              </a:rPr>
              <a:t>y</a:t>
            </a:r>
            <a:r>
              <a:rPr lang="en-US" b="1" i="1" dirty="0" smtClean="0">
                <a:latin typeface="Times New Roman" pitchFamily="39" charset="0"/>
              </a:rPr>
              <a:t> </a:t>
            </a:r>
            <a:r>
              <a:rPr lang="en-US" dirty="0" smtClean="0">
                <a:latin typeface="Times New Roman" pitchFamily="39" charset="0"/>
                <a:sym typeface="Symbol" pitchFamily="39" charset="2"/>
              </a:rPr>
              <a:t>≤</a:t>
            </a:r>
            <a:r>
              <a:rPr lang="en-US" b="1" i="1" dirty="0" smtClean="0">
                <a:latin typeface="Times New Roman" pitchFamily="39" charset="0"/>
              </a:rPr>
              <a:t> </a:t>
            </a:r>
            <a:r>
              <a:rPr lang="en-US" b="1" i="1" dirty="0" err="1">
                <a:latin typeface="Times New Roman" pitchFamily="39" charset="0"/>
              </a:rPr>
              <a:t>z</a:t>
            </a:r>
            <a:r>
              <a:rPr lang="en-US" b="1" i="1" dirty="0" smtClean="0">
                <a:latin typeface="Times New Roman" pitchFamily="39" charset="0"/>
              </a:rPr>
              <a:t> </a:t>
            </a:r>
            <a:r>
              <a:rPr lang="en-US" dirty="0" err="1" smtClean="0">
                <a:latin typeface="Wingdings"/>
                <a:ea typeface="Wingdings"/>
                <a:cs typeface="Wingdings"/>
                <a:sym typeface="Symbol" pitchFamily="39" charset="2"/>
              </a:rPr>
              <a:t></a:t>
            </a:r>
            <a:r>
              <a:rPr lang="en-US" dirty="0" smtClean="0">
                <a:sym typeface="Symbol" pitchFamily="39" charset="2"/>
              </a:rPr>
              <a:t> </a:t>
            </a:r>
            <a:r>
              <a:rPr lang="en-US" b="1" i="1" dirty="0" err="1">
                <a:latin typeface="Times New Roman" pitchFamily="39" charset="0"/>
              </a:rPr>
              <a:t>x</a:t>
            </a:r>
            <a:r>
              <a:rPr lang="en-US" b="1" i="1" dirty="0" smtClean="0">
                <a:latin typeface="Times New Roman" pitchFamily="39" charset="0"/>
              </a:rPr>
              <a:t> </a:t>
            </a:r>
            <a:r>
              <a:rPr lang="en-US" dirty="0" smtClean="0">
                <a:latin typeface="Times New Roman" pitchFamily="39" charset="0"/>
                <a:sym typeface="Symbol" pitchFamily="39" charset="2"/>
              </a:rPr>
              <a:t>≤</a:t>
            </a:r>
            <a:r>
              <a:rPr lang="en-US" b="1" i="1" dirty="0" smtClean="0">
                <a:latin typeface="Times New Roman" pitchFamily="39" charset="0"/>
              </a:rPr>
              <a:t> </a:t>
            </a:r>
            <a:r>
              <a:rPr lang="en-US" b="1" i="1" dirty="0" err="1">
                <a:latin typeface="Times New Roman" pitchFamily="39" charset="0"/>
              </a:rPr>
              <a:t>z</a:t>
            </a:r>
            <a:endParaRPr lang="en-US" b="1" i="1" dirty="0">
              <a:latin typeface="Times New Roman" pitchFamily="3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Entry </a:t>
            </a:r>
            <a:r>
              <a:rPr lang="en-US" dirty="0" smtClean="0"/>
              <a:t>ADT</a:t>
            </a:r>
            <a:endParaRPr lang="en-US" dirty="0"/>
          </a:p>
        </p:txBody>
      </p:sp>
      <p:sp>
        <p:nvSpPr>
          <p:cNvPr id="1034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241985" y="1090079"/>
            <a:ext cx="4168135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An </a:t>
            </a:r>
            <a:r>
              <a:rPr lang="en-US" sz="2400" b="1" dirty="0"/>
              <a:t>entry</a:t>
            </a:r>
            <a:r>
              <a:rPr lang="en-US" sz="2400" dirty="0"/>
              <a:t> in a priority queue is simply a key-value pair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Methods</a:t>
            </a:r>
            <a:r>
              <a:rPr lang="en-US" sz="2400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 smtClean="0">
                <a:solidFill>
                  <a:schemeClr val="tx2"/>
                </a:solidFill>
              </a:rPr>
              <a:t>getKey</a:t>
            </a:r>
            <a:r>
              <a:rPr lang="en-US" sz="2000" dirty="0"/>
              <a:t>(): returns the key for this entry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 smtClean="0">
                <a:solidFill>
                  <a:schemeClr val="tx2"/>
                </a:solidFill>
              </a:rPr>
              <a:t>getValue</a:t>
            </a:r>
            <a:r>
              <a:rPr lang="en-US" sz="2000" dirty="0"/>
              <a:t>(): returns the value</a:t>
            </a:r>
            <a:r>
              <a:rPr lang="en-US" sz="2000" dirty="0" smtClean="0"/>
              <a:t> for this </a:t>
            </a:r>
            <a:r>
              <a:rPr lang="en-US" sz="2000" dirty="0"/>
              <a:t>entry</a:t>
            </a:r>
          </a:p>
        </p:txBody>
      </p:sp>
      <p:sp>
        <p:nvSpPr>
          <p:cNvPr id="103428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735807" y="1090079"/>
            <a:ext cx="4267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As a Java interface:</a:t>
            </a:r>
          </a:p>
          <a:p>
            <a:pPr lvl="1">
              <a:lnSpc>
                <a:spcPct val="90000"/>
              </a:lnSpc>
              <a:buFont typeface="Wingdings" pitchFamily="39" charset="2"/>
              <a:buNone/>
            </a:pPr>
            <a:r>
              <a:rPr lang="en-US" sz="2000" dirty="0"/>
              <a:t>/** </a:t>
            </a:r>
          </a:p>
          <a:p>
            <a:pPr lvl="1">
              <a:lnSpc>
                <a:spcPct val="90000"/>
              </a:lnSpc>
              <a:buFont typeface="Wingdings" pitchFamily="39" charset="2"/>
              <a:buNone/>
            </a:pPr>
            <a:r>
              <a:rPr lang="en-US" sz="2000" dirty="0"/>
              <a:t>  * Interface for a key-value</a:t>
            </a:r>
          </a:p>
          <a:p>
            <a:pPr lvl="1">
              <a:lnSpc>
                <a:spcPct val="90000"/>
              </a:lnSpc>
              <a:buFont typeface="Wingdings" pitchFamily="39" charset="2"/>
              <a:buNone/>
            </a:pPr>
            <a:r>
              <a:rPr lang="en-US" sz="2000" dirty="0"/>
              <a:t>  * pair entry </a:t>
            </a:r>
          </a:p>
          <a:p>
            <a:pPr lvl="1">
              <a:lnSpc>
                <a:spcPct val="90000"/>
              </a:lnSpc>
              <a:buFont typeface="Wingdings" pitchFamily="39" charset="2"/>
              <a:buNone/>
            </a:pPr>
            <a:r>
              <a:rPr lang="en-US" sz="2000" dirty="0"/>
              <a:t> **/</a:t>
            </a:r>
          </a:p>
          <a:p>
            <a:pPr lvl="1">
              <a:lnSpc>
                <a:spcPct val="90000"/>
              </a:lnSpc>
              <a:buFont typeface="Wingdings" pitchFamily="39" charset="2"/>
              <a:buNone/>
            </a:pPr>
            <a:r>
              <a:rPr lang="en-US" sz="2000" b="1" dirty="0"/>
              <a:t>public interface  </a:t>
            </a:r>
            <a:r>
              <a:rPr lang="en-US" sz="2000" dirty="0"/>
              <a:t>Entry  {</a:t>
            </a:r>
          </a:p>
          <a:p>
            <a:pPr lvl="1">
              <a:lnSpc>
                <a:spcPct val="90000"/>
              </a:lnSpc>
              <a:buFont typeface="Wingdings" pitchFamily="39" charset="2"/>
              <a:buNone/>
            </a:pPr>
            <a:r>
              <a:rPr lang="en-US" sz="2000" b="1" dirty="0"/>
              <a:t>    public  </a:t>
            </a:r>
            <a:r>
              <a:rPr lang="en-US" sz="2000" dirty="0"/>
              <a:t>Object </a:t>
            </a:r>
            <a:r>
              <a:rPr lang="en-US" sz="2000" dirty="0" err="1" smtClean="0"/>
              <a:t>getKey</a:t>
            </a:r>
            <a:r>
              <a:rPr lang="en-US" sz="2000" dirty="0"/>
              <a:t>();</a:t>
            </a:r>
          </a:p>
          <a:p>
            <a:pPr lvl="1">
              <a:lnSpc>
                <a:spcPct val="90000"/>
              </a:lnSpc>
              <a:buFont typeface="Wingdings" pitchFamily="39" charset="2"/>
              <a:buNone/>
            </a:pPr>
            <a:r>
              <a:rPr lang="en-US" sz="2000" b="1" dirty="0"/>
              <a:t>    public  </a:t>
            </a:r>
            <a:r>
              <a:rPr lang="en-US" sz="2000" dirty="0"/>
              <a:t>Object </a:t>
            </a:r>
            <a:r>
              <a:rPr lang="en-US" sz="2000" dirty="0" err="1" smtClean="0"/>
              <a:t>getValue</a:t>
            </a:r>
            <a:r>
              <a:rPr lang="en-US" sz="2000" dirty="0"/>
              <a:t>();</a:t>
            </a:r>
          </a:p>
          <a:p>
            <a:pPr lvl="1">
              <a:lnSpc>
                <a:spcPct val="90000"/>
              </a:lnSpc>
              <a:buFont typeface="Wingdings" pitchFamily="39" charset="2"/>
              <a:buNone/>
            </a:pPr>
            <a:r>
              <a:rPr lang="en-US" sz="2000" dirty="0"/>
              <a:t>}</a:t>
            </a:r>
          </a:p>
          <a:p>
            <a:pPr lvl="1">
              <a:lnSpc>
                <a:spcPct val="90000"/>
              </a:lnSpc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Comparator </a:t>
            </a:r>
            <a:r>
              <a:rPr lang="en-US" dirty="0" smtClean="0"/>
              <a:t>ADT</a:t>
            </a:r>
            <a:endParaRPr lang="en-US" dirty="0"/>
          </a:p>
        </p:txBody>
      </p:sp>
      <p:sp>
        <p:nvSpPr>
          <p:cNvPr id="1095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457200" y="980071"/>
            <a:ext cx="8229600" cy="495705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 comparator encapsulates the action of comparing two objects according to a given total order relation</a:t>
            </a:r>
          </a:p>
          <a:p>
            <a:pPr>
              <a:lnSpc>
                <a:spcPct val="90000"/>
              </a:lnSpc>
            </a:pPr>
            <a:r>
              <a:rPr lang="en-US" dirty="0"/>
              <a:t>A generic priority queue uses an auxiliary comparator</a:t>
            </a:r>
          </a:p>
          <a:p>
            <a:pPr>
              <a:lnSpc>
                <a:spcPct val="90000"/>
              </a:lnSpc>
            </a:pPr>
            <a:r>
              <a:rPr lang="en-US" dirty="0"/>
              <a:t>The comparator is external to the keys being compared</a:t>
            </a:r>
          </a:p>
          <a:p>
            <a:pPr>
              <a:lnSpc>
                <a:spcPct val="90000"/>
              </a:lnSpc>
            </a:pPr>
            <a:r>
              <a:rPr lang="en-US" dirty="0"/>
              <a:t>When the priority queue needs to compare two keys, it uses its </a:t>
            </a:r>
            <a:r>
              <a:rPr lang="en-US" dirty="0" smtClean="0"/>
              <a:t>comparator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The primary method of the Comparator ADT: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 smtClean="0">
                <a:solidFill>
                  <a:schemeClr val="tx2"/>
                </a:solidFill>
              </a:rPr>
              <a:t>compare</a:t>
            </a:r>
            <a:r>
              <a:rPr lang="en-US" sz="2000" dirty="0" err="1" smtClean="0"/>
              <a:t>(</a:t>
            </a:r>
            <a:r>
              <a:rPr lang="en-US" dirty="0" err="1" smtClean="0"/>
              <a:t>a</a:t>
            </a:r>
            <a:r>
              <a:rPr lang="en-US" dirty="0" smtClean="0"/>
              <a:t>, </a:t>
            </a:r>
            <a:r>
              <a:rPr lang="en-US" dirty="0" err="1" smtClean="0"/>
              <a:t>b</a:t>
            </a:r>
            <a:r>
              <a:rPr lang="en-US" sz="2000" dirty="0" smtClean="0"/>
              <a:t>): 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Returns an integer </a:t>
            </a:r>
            <a:r>
              <a:rPr lang="en-US" sz="1800" i="1" dirty="0" err="1" smtClean="0"/>
              <a:t>i</a:t>
            </a:r>
            <a:r>
              <a:rPr lang="en-US" sz="1800" i="1" dirty="0" smtClean="0"/>
              <a:t> </a:t>
            </a:r>
            <a:r>
              <a:rPr lang="en-US" sz="1800" dirty="0" smtClean="0"/>
              <a:t>such that </a:t>
            </a:r>
          </a:p>
          <a:p>
            <a:pPr lvl="3">
              <a:lnSpc>
                <a:spcPct val="90000"/>
              </a:lnSpc>
            </a:pPr>
            <a:r>
              <a:rPr lang="en-US" sz="1600" i="1" dirty="0" err="1" smtClean="0"/>
              <a:t>i</a:t>
            </a:r>
            <a:r>
              <a:rPr lang="en-US" sz="1600" i="1" dirty="0" smtClean="0"/>
              <a:t> &lt; </a:t>
            </a:r>
            <a:r>
              <a:rPr lang="en-US" sz="1600" dirty="0" smtClean="0"/>
              <a:t>0 if </a:t>
            </a:r>
            <a:r>
              <a:rPr lang="en-US" sz="1600" i="1" dirty="0" smtClean="0"/>
              <a:t>a &lt; </a:t>
            </a:r>
            <a:r>
              <a:rPr lang="en-US" sz="1600" i="1" dirty="0" err="1" smtClean="0"/>
              <a:t>b</a:t>
            </a:r>
            <a:endParaRPr lang="en-US" dirty="0" smtClean="0"/>
          </a:p>
          <a:p>
            <a:pPr lvl="3">
              <a:lnSpc>
                <a:spcPct val="90000"/>
              </a:lnSpc>
            </a:pPr>
            <a:r>
              <a:rPr lang="en-US" sz="1600" i="1" dirty="0" err="1" smtClean="0"/>
              <a:t>i</a:t>
            </a:r>
            <a:r>
              <a:rPr lang="en-US" sz="1600" i="1" dirty="0" smtClean="0"/>
              <a:t> </a:t>
            </a:r>
            <a:r>
              <a:rPr lang="en-US" sz="1600" dirty="0" smtClean="0"/>
              <a:t>= 0 if </a:t>
            </a:r>
            <a:r>
              <a:rPr lang="en-US" sz="1600" i="1" dirty="0" smtClean="0"/>
              <a:t>a </a:t>
            </a:r>
            <a:r>
              <a:rPr lang="en-US" sz="1600" dirty="0" smtClean="0"/>
              <a:t>= </a:t>
            </a:r>
            <a:r>
              <a:rPr lang="en-US" sz="1600" i="1" dirty="0" err="1" smtClean="0"/>
              <a:t>b</a:t>
            </a:r>
            <a:endParaRPr lang="en-US" dirty="0" smtClean="0"/>
          </a:p>
          <a:p>
            <a:pPr lvl="3">
              <a:lnSpc>
                <a:spcPct val="90000"/>
              </a:lnSpc>
            </a:pPr>
            <a:r>
              <a:rPr lang="en-US" sz="1600" i="1" dirty="0" err="1" smtClean="0"/>
              <a:t>i</a:t>
            </a:r>
            <a:r>
              <a:rPr lang="en-US" sz="1600" i="1" dirty="0" smtClean="0"/>
              <a:t> &gt; </a:t>
            </a:r>
            <a:r>
              <a:rPr lang="en-US" sz="1600" dirty="0" smtClean="0"/>
              <a:t>0 if </a:t>
            </a:r>
            <a:r>
              <a:rPr lang="en-US" sz="1600" i="1" dirty="0" smtClean="0"/>
              <a:t>a &gt; </a:t>
            </a:r>
            <a:r>
              <a:rPr lang="en-US" sz="1600" i="1" dirty="0" err="1" smtClean="0"/>
              <a:t>b</a:t>
            </a:r>
            <a:endParaRPr lang="en-US" dirty="0" smtClean="0"/>
          </a:p>
          <a:p>
            <a:pPr lvl="3">
              <a:lnSpc>
                <a:spcPct val="90000"/>
              </a:lnSpc>
            </a:pPr>
            <a:r>
              <a:rPr lang="en-US" sz="1600" dirty="0" smtClean="0"/>
              <a:t>an error occurs if </a:t>
            </a:r>
            <a:r>
              <a:rPr lang="en-US" sz="1600" i="1" dirty="0" smtClean="0"/>
              <a:t>a </a:t>
            </a:r>
            <a:r>
              <a:rPr lang="en-US" sz="1600" dirty="0" smtClean="0"/>
              <a:t>and </a:t>
            </a:r>
            <a:r>
              <a:rPr lang="en-US" sz="1600" i="1" dirty="0" err="1" smtClean="0"/>
              <a:t>b</a:t>
            </a:r>
            <a:r>
              <a:rPr lang="en-US" sz="1600" i="1" dirty="0" smtClean="0"/>
              <a:t> </a:t>
            </a:r>
            <a:r>
              <a:rPr lang="en-US" sz="1600" dirty="0" smtClean="0"/>
              <a:t>cannot be compared.</a:t>
            </a:r>
          </a:p>
          <a:p>
            <a:pPr>
              <a:lnSpc>
                <a:spcPct val="90000"/>
              </a:lnSpc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 smtClean="0"/>
              <a:t>Comparator</a:t>
            </a:r>
            <a:endParaRPr lang="en-US" dirty="0"/>
          </a:p>
        </p:txBody>
      </p:sp>
      <p:sp>
        <p:nvSpPr>
          <p:cNvPr id="1105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285789" y="980071"/>
            <a:ext cx="4114800" cy="5370392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39" charset="2"/>
              <a:buNone/>
            </a:pPr>
            <a:r>
              <a:rPr lang="en-US" sz="1600" dirty="0" smtClean="0"/>
              <a:t>/</a:t>
            </a:r>
            <a:r>
              <a:rPr lang="en-US" sz="1600" dirty="0"/>
              <a:t>** Comparator for 2D points under the standard lexicographic order. */</a:t>
            </a:r>
          </a:p>
          <a:p>
            <a:pPr>
              <a:lnSpc>
                <a:spcPct val="80000"/>
              </a:lnSpc>
              <a:buFont typeface="Wingdings" pitchFamily="39" charset="2"/>
              <a:buNone/>
            </a:pPr>
            <a:r>
              <a:rPr lang="en-US" sz="1600" b="1" dirty="0"/>
              <a:t>public class  </a:t>
            </a:r>
            <a:r>
              <a:rPr lang="en-US" sz="1600" dirty="0"/>
              <a:t>Lexicographic  </a:t>
            </a:r>
            <a:r>
              <a:rPr lang="en-US" sz="1600" b="1" dirty="0"/>
              <a:t>implements  </a:t>
            </a:r>
            <a:r>
              <a:rPr lang="en-US" sz="1600" dirty="0"/>
              <a:t>Comparator  {</a:t>
            </a:r>
          </a:p>
          <a:p>
            <a:pPr>
              <a:lnSpc>
                <a:spcPct val="80000"/>
              </a:lnSpc>
              <a:buFont typeface="Wingdings" pitchFamily="39" charset="2"/>
              <a:buNone/>
            </a:pPr>
            <a:r>
              <a:rPr lang="en-US" sz="1600" b="1" dirty="0"/>
              <a:t>    </a:t>
            </a:r>
            <a:r>
              <a:rPr lang="en-US" sz="1600" b="1" dirty="0" err="1"/>
              <a:t>int</a:t>
            </a:r>
            <a:r>
              <a:rPr lang="en-US" sz="1600" b="1" dirty="0"/>
              <a:t>  </a:t>
            </a:r>
            <a:r>
              <a:rPr lang="en-US" sz="1600" dirty="0" err="1"/>
              <a:t>xa</a:t>
            </a:r>
            <a:r>
              <a:rPr lang="en-US" sz="1600" dirty="0"/>
              <a:t>, </a:t>
            </a:r>
            <a:r>
              <a:rPr lang="en-US" sz="1600" dirty="0" err="1"/>
              <a:t>ya</a:t>
            </a:r>
            <a:r>
              <a:rPr lang="en-US" sz="1600" dirty="0"/>
              <a:t>, </a:t>
            </a:r>
            <a:r>
              <a:rPr lang="en-US" sz="1600" dirty="0" err="1"/>
              <a:t>xb</a:t>
            </a:r>
            <a:r>
              <a:rPr lang="en-US" sz="1600" dirty="0"/>
              <a:t>, </a:t>
            </a:r>
            <a:r>
              <a:rPr lang="en-US" sz="1600" dirty="0" err="1"/>
              <a:t>yb</a:t>
            </a:r>
            <a:r>
              <a:rPr lang="en-US" sz="1600" dirty="0"/>
              <a:t>;</a:t>
            </a:r>
          </a:p>
          <a:p>
            <a:pPr>
              <a:lnSpc>
                <a:spcPct val="80000"/>
              </a:lnSpc>
              <a:buFont typeface="Wingdings" pitchFamily="39" charset="2"/>
              <a:buNone/>
            </a:pPr>
            <a:r>
              <a:rPr lang="en-US" sz="1600" b="1" dirty="0"/>
              <a:t>    public </a:t>
            </a:r>
            <a:r>
              <a:rPr lang="en-US" sz="1600" b="1" dirty="0" err="1"/>
              <a:t>int</a:t>
            </a:r>
            <a:r>
              <a:rPr lang="en-US" sz="1600" b="1" dirty="0"/>
              <a:t>  </a:t>
            </a:r>
            <a:r>
              <a:rPr lang="en-US" sz="1600" dirty="0" err="1"/>
              <a:t>compare(Object</a:t>
            </a:r>
            <a:r>
              <a:rPr lang="en-US" sz="1600" dirty="0"/>
              <a:t> a, Object </a:t>
            </a:r>
            <a:r>
              <a:rPr lang="en-US" sz="1600" dirty="0" err="1"/>
              <a:t>b</a:t>
            </a:r>
            <a:r>
              <a:rPr lang="en-US" sz="1600" dirty="0"/>
              <a:t>)  </a:t>
            </a:r>
            <a:r>
              <a:rPr lang="en-US" sz="1600" b="1" dirty="0"/>
              <a:t>throws  </a:t>
            </a:r>
            <a:r>
              <a:rPr lang="en-US" sz="1600" dirty="0" err="1"/>
              <a:t>ClassCastException</a:t>
            </a:r>
            <a:r>
              <a:rPr lang="en-US" sz="1600" dirty="0"/>
              <a:t>  {</a:t>
            </a:r>
          </a:p>
          <a:p>
            <a:pPr>
              <a:lnSpc>
                <a:spcPct val="80000"/>
              </a:lnSpc>
              <a:buFont typeface="Wingdings" pitchFamily="39" charset="2"/>
              <a:buNone/>
            </a:pPr>
            <a:r>
              <a:rPr lang="en-US" sz="1600" dirty="0"/>
              <a:t>       </a:t>
            </a:r>
            <a:r>
              <a:rPr lang="en-US" sz="1600" dirty="0" err="1"/>
              <a:t>xa</a:t>
            </a:r>
            <a:r>
              <a:rPr lang="en-US" sz="1600" dirty="0"/>
              <a:t> = ((Point2D) </a:t>
            </a:r>
            <a:r>
              <a:rPr lang="en-US" sz="1600" dirty="0" err="1"/>
              <a:t>a).getX</a:t>
            </a:r>
            <a:r>
              <a:rPr lang="en-US" sz="1600" dirty="0"/>
              <a:t>();</a:t>
            </a:r>
          </a:p>
          <a:p>
            <a:pPr>
              <a:lnSpc>
                <a:spcPct val="80000"/>
              </a:lnSpc>
              <a:buFont typeface="Wingdings" pitchFamily="39" charset="2"/>
              <a:buNone/>
            </a:pPr>
            <a:r>
              <a:rPr lang="en-US" sz="1600" dirty="0"/>
              <a:t>       </a:t>
            </a:r>
            <a:r>
              <a:rPr lang="en-US" sz="1600" dirty="0" err="1"/>
              <a:t>ya</a:t>
            </a:r>
            <a:r>
              <a:rPr lang="en-US" sz="1600" dirty="0"/>
              <a:t> = ((Point2D) </a:t>
            </a:r>
            <a:r>
              <a:rPr lang="en-US" sz="1600" dirty="0" err="1"/>
              <a:t>a).getY</a:t>
            </a:r>
            <a:r>
              <a:rPr lang="en-US" sz="1600" dirty="0"/>
              <a:t>();</a:t>
            </a:r>
          </a:p>
          <a:p>
            <a:pPr>
              <a:lnSpc>
                <a:spcPct val="80000"/>
              </a:lnSpc>
              <a:buFont typeface="Wingdings" pitchFamily="39" charset="2"/>
              <a:buNone/>
            </a:pPr>
            <a:r>
              <a:rPr lang="en-US" sz="1600" dirty="0"/>
              <a:t>       </a:t>
            </a:r>
            <a:r>
              <a:rPr lang="en-US" sz="1600" dirty="0" err="1"/>
              <a:t>xb</a:t>
            </a:r>
            <a:r>
              <a:rPr lang="en-US" sz="1600" dirty="0"/>
              <a:t> = ((Point2D) </a:t>
            </a:r>
            <a:r>
              <a:rPr lang="en-US" sz="1600" dirty="0" err="1"/>
              <a:t>b).getX</a:t>
            </a:r>
            <a:r>
              <a:rPr lang="en-US" sz="1600" dirty="0"/>
              <a:t>();</a:t>
            </a:r>
          </a:p>
          <a:p>
            <a:pPr>
              <a:lnSpc>
                <a:spcPct val="80000"/>
              </a:lnSpc>
              <a:buFont typeface="Wingdings" pitchFamily="39" charset="2"/>
              <a:buNone/>
            </a:pPr>
            <a:r>
              <a:rPr lang="en-US" sz="1600" dirty="0"/>
              <a:t>       </a:t>
            </a:r>
            <a:r>
              <a:rPr lang="en-US" sz="1600" dirty="0" err="1"/>
              <a:t>yb</a:t>
            </a:r>
            <a:r>
              <a:rPr lang="en-US" sz="1600" dirty="0"/>
              <a:t> = ((Point2D) </a:t>
            </a:r>
            <a:r>
              <a:rPr lang="en-US" sz="1600" dirty="0" err="1"/>
              <a:t>b).getY</a:t>
            </a:r>
            <a:r>
              <a:rPr lang="en-US" sz="1600" dirty="0"/>
              <a:t>();</a:t>
            </a:r>
          </a:p>
          <a:p>
            <a:pPr>
              <a:lnSpc>
                <a:spcPct val="80000"/>
              </a:lnSpc>
              <a:buFont typeface="Wingdings" pitchFamily="39" charset="2"/>
              <a:buNone/>
            </a:pPr>
            <a:r>
              <a:rPr lang="en-US" sz="1600" b="1" dirty="0"/>
              <a:t>       if  </a:t>
            </a:r>
            <a:r>
              <a:rPr lang="en-US" sz="1600" dirty="0"/>
              <a:t>(</a:t>
            </a:r>
            <a:r>
              <a:rPr lang="en-US" sz="1600" dirty="0" err="1"/>
              <a:t>xa</a:t>
            </a:r>
            <a:r>
              <a:rPr lang="en-US" sz="1600" dirty="0"/>
              <a:t> != </a:t>
            </a:r>
            <a:r>
              <a:rPr lang="en-US" sz="1600" dirty="0" err="1"/>
              <a:t>xb</a:t>
            </a:r>
            <a:r>
              <a:rPr lang="en-US" sz="1600" dirty="0"/>
              <a:t>)</a:t>
            </a:r>
          </a:p>
          <a:p>
            <a:pPr>
              <a:lnSpc>
                <a:spcPct val="80000"/>
              </a:lnSpc>
              <a:buFont typeface="Wingdings" pitchFamily="39" charset="2"/>
              <a:buNone/>
            </a:pPr>
            <a:r>
              <a:rPr lang="en-US" sz="1600" b="1" dirty="0"/>
              <a:t>		return  </a:t>
            </a:r>
            <a:r>
              <a:rPr lang="en-US" sz="1600" dirty="0"/>
              <a:t>(</a:t>
            </a:r>
            <a:r>
              <a:rPr lang="en-US" sz="1600" dirty="0" err="1" smtClean="0"/>
              <a:t>xa</a:t>
            </a:r>
            <a:r>
              <a:rPr lang="en-US" sz="1600" dirty="0" smtClean="0"/>
              <a:t> </a:t>
            </a:r>
            <a:r>
              <a:rPr lang="en-US" sz="1600" dirty="0"/>
              <a:t>- </a:t>
            </a:r>
            <a:r>
              <a:rPr lang="en-US" sz="1600" dirty="0" err="1" smtClean="0"/>
              <a:t>xb</a:t>
            </a:r>
            <a:r>
              <a:rPr lang="en-US" sz="1600" dirty="0" smtClean="0"/>
              <a:t>)</a:t>
            </a:r>
            <a:r>
              <a:rPr lang="en-US" sz="1600" dirty="0"/>
              <a:t>;</a:t>
            </a:r>
          </a:p>
          <a:p>
            <a:pPr>
              <a:lnSpc>
                <a:spcPct val="80000"/>
              </a:lnSpc>
              <a:buFont typeface="Wingdings" pitchFamily="39" charset="2"/>
              <a:buNone/>
            </a:pPr>
            <a:r>
              <a:rPr lang="en-US" sz="1600" b="1" dirty="0"/>
              <a:t>       else</a:t>
            </a:r>
          </a:p>
          <a:p>
            <a:pPr>
              <a:lnSpc>
                <a:spcPct val="80000"/>
              </a:lnSpc>
              <a:buFont typeface="Wingdings" pitchFamily="39" charset="2"/>
              <a:buNone/>
            </a:pPr>
            <a:r>
              <a:rPr lang="en-US" sz="1600" b="1" dirty="0"/>
              <a:t>		return  </a:t>
            </a:r>
            <a:r>
              <a:rPr lang="en-US" sz="1600" dirty="0"/>
              <a:t>(</a:t>
            </a:r>
            <a:r>
              <a:rPr lang="en-US" sz="1600" dirty="0" err="1" smtClean="0"/>
              <a:t>ya</a:t>
            </a:r>
            <a:r>
              <a:rPr lang="en-US" sz="1600" dirty="0" smtClean="0"/>
              <a:t> </a:t>
            </a:r>
            <a:r>
              <a:rPr lang="en-US" sz="1600" dirty="0"/>
              <a:t>- </a:t>
            </a:r>
            <a:r>
              <a:rPr lang="en-US" sz="1600" dirty="0" err="1" smtClean="0"/>
              <a:t>yb</a:t>
            </a:r>
            <a:r>
              <a:rPr lang="en-US" sz="1600" dirty="0" smtClean="0"/>
              <a:t>)</a:t>
            </a:r>
            <a:r>
              <a:rPr lang="en-US" sz="1600" dirty="0"/>
              <a:t>;</a:t>
            </a:r>
          </a:p>
          <a:p>
            <a:pPr>
              <a:lnSpc>
                <a:spcPct val="80000"/>
              </a:lnSpc>
              <a:buFont typeface="Wingdings" pitchFamily="39" charset="2"/>
              <a:buNone/>
            </a:pPr>
            <a:r>
              <a:rPr lang="en-US" sz="1600" dirty="0"/>
              <a:t>   }</a:t>
            </a:r>
          </a:p>
          <a:p>
            <a:pPr>
              <a:lnSpc>
                <a:spcPct val="80000"/>
              </a:lnSpc>
              <a:buFont typeface="Wingdings" pitchFamily="39" charset="2"/>
              <a:buNone/>
            </a:pPr>
            <a:r>
              <a:rPr lang="en-US" sz="1600" dirty="0"/>
              <a:t>}</a:t>
            </a:r>
          </a:p>
        </p:txBody>
      </p:sp>
      <p:sp>
        <p:nvSpPr>
          <p:cNvPr id="110596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953000" y="980071"/>
            <a:ext cx="3810000" cy="5370392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39" charset="2"/>
              <a:buNone/>
            </a:pPr>
            <a:r>
              <a:rPr lang="en-US" sz="1600" dirty="0" smtClean="0"/>
              <a:t>/</a:t>
            </a:r>
            <a:r>
              <a:rPr lang="en-US" sz="1600" dirty="0"/>
              <a:t>** Class representing a point in the plane with integer coordinates */</a:t>
            </a:r>
          </a:p>
          <a:p>
            <a:pPr>
              <a:lnSpc>
                <a:spcPct val="80000"/>
              </a:lnSpc>
              <a:buFont typeface="Wingdings" pitchFamily="39" charset="2"/>
              <a:buNone/>
            </a:pPr>
            <a:r>
              <a:rPr lang="en-US" sz="1600" b="1" dirty="0"/>
              <a:t>public class  </a:t>
            </a:r>
            <a:r>
              <a:rPr lang="en-US" sz="1600" dirty="0"/>
              <a:t>Point2D	{</a:t>
            </a:r>
          </a:p>
          <a:p>
            <a:pPr>
              <a:lnSpc>
                <a:spcPct val="80000"/>
              </a:lnSpc>
              <a:buFont typeface="Wingdings" pitchFamily="39" charset="2"/>
              <a:buNone/>
            </a:pPr>
            <a:r>
              <a:rPr lang="en-US" sz="1600" b="1" dirty="0"/>
              <a:t>    protected </a:t>
            </a:r>
            <a:r>
              <a:rPr lang="en-US" sz="1600" b="1" dirty="0" err="1"/>
              <a:t>int</a:t>
            </a:r>
            <a:r>
              <a:rPr lang="en-US" sz="1600" b="1" dirty="0"/>
              <a:t> </a:t>
            </a:r>
            <a:r>
              <a:rPr lang="en-US" sz="1600" dirty="0" err="1"/>
              <a:t>xc</a:t>
            </a:r>
            <a:r>
              <a:rPr lang="en-US" sz="1600" dirty="0"/>
              <a:t>, </a:t>
            </a:r>
            <a:r>
              <a:rPr lang="en-US" sz="1600" dirty="0" err="1"/>
              <a:t>yc</a:t>
            </a:r>
            <a:r>
              <a:rPr lang="en-US" sz="1600" dirty="0"/>
              <a:t>; // coordinates</a:t>
            </a:r>
          </a:p>
          <a:p>
            <a:pPr>
              <a:lnSpc>
                <a:spcPct val="80000"/>
              </a:lnSpc>
              <a:buFont typeface="Wingdings" pitchFamily="39" charset="2"/>
              <a:buNone/>
            </a:pPr>
            <a:r>
              <a:rPr lang="en-US" sz="1600" b="1" dirty="0"/>
              <a:t>    public  </a:t>
            </a:r>
            <a:r>
              <a:rPr lang="en-US" sz="1600" dirty="0"/>
              <a:t>Point2D(</a:t>
            </a:r>
            <a:r>
              <a:rPr lang="en-US" sz="1600" b="1" dirty="0"/>
              <a:t>int  </a:t>
            </a:r>
            <a:r>
              <a:rPr lang="en-US" sz="1600" dirty="0" err="1"/>
              <a:t>x</a:t>
            </a:r>
            <a:r>
              <a:rPr lang="en-US" sz="1600" dirty="0"/>
              <a:t>,  </a:t>
            </a:r>
            <a:r>
              <a:rPr lang="en-US" sz="1600" b="1" dirty="0" err="1"/>
              <a:t>int</a:t>
            </a:r>
            <a:r>
              <a:rPr lang="en-US" sz="1600" b="1" dirty="0"/>
              <a:t>  </a:t>
            </a:r>
            <a:r>
              <a:rPr lang="en-US" sz="1600" dirty="0" err="1"/>
              <a:t>y</a:t>
            </a:r>
            <a:r>
              <a:rPr lang="en-US" sz="1600" dirty="0"/>
              <a:t>)  {</a:t>
            </a:r>
          </a:p>
          <a:p>
            <a:pPr>
              <a:lnSpc>
                <a:spcPct val="80000"/>
              </a:lnSpc>
              <a:buFont typeface="Wingdings" pitchFamily="39" charset="2"/>
              <a:buNone/>
            </a:pPr>
            <a:r>
              <a:rPr lang="en-US" sz="1600" dirty="0"/>
              <a:t>       </a:t>
            </a:r>
            <a:r>
              <a:rPr lang="en-US" sz="1600" dirty="0" err="1"/>
              <a:t>xc</a:t>
            </a:r>
            <a:r>
              <a:rPr lang="en-US" sz="1600" dirty="0"/>
              <a:t> = </a:t>
            </a:r>
            <a:r>
              <a:rPr lang="en-US" sz="1600" dirty="0" err="1"/>
              <a:t>x</a:t>
            </a:r>
            <a:r>
              <a:rPr lang="en-US" sz="1600" dirty="0"/>
              <a:t>;</a:t>
            </a:r>
          </a:p>
          <a:p>
            <a:pPr>
              <a:lnSpc>
                <a:spcPct val="80000"/>
              </a:lnSpc>
              <a:buFont typeface="Wingdings" pitchFamily="39" charset="2"/>
              <a:buNone/>
            </a:pPr>
            <a:r>
              <a:rPr lang="en-US" sz="1600" dirty="0"/>
              <a:t>       </a:t>
            </a:r>
            <a:r>
              <a:rPr lang="en-US" sz="1600" dirty="0" err="1"/>
              <a:t>yc</a:t>
            </a:r>
            <a:r>
              <a:rPr lang="en-US" sz="1600" dirty="0"/>
              <a:t> = </a:t>
            </a:r>
            <a:r>
              <a:rPr lang="en-US" sz="1600" dirty="0" err="1"/>
              <a:t>y</a:t>
            </a:r>
            <a:r>
              <a:rPr lang="en-US" sz="1600" dirty="0"/>
              <a:t>;</a:t>
            </a:r>
          </a:p>
          <a:p>
            <a:pPr>
              <a:lnSpc>
                <a:spcPct val="80000"/>
              </a:lnSpc>
              <a:buFont typeface="Wingdings" pitchFamily="39" charset="2"/>
              <a:buNone/>
            </a:pPr>
            <a:r>
              <a:rPr lang="en-US" sz="1600" dirty="0"/>
              <a:t>   }</a:t>
            </a:r>
          </a:p>
          <a:p>
            <a:pPr>
              <a:lnSpc>
                <a:spcPct val="80000"/>
              </a:lnSpc>
              <a:buFont typeface="Wingdings" pitchFamily="39" charset="2"/>
              <a:buNone/>
            </a:pPr>
            <a:r>
              <a:rPr lang="en-US" sz="1600" b="1" dirty="0"/>
              <a:t>    public </a:t>
            </a:r>
            <a:r>
              <a:rPr lang="en-US" sz="1600" b="1" dirty="0" err="1"/>
              <a:t>int</a:t>
            </a:r>
            <a:r>
              <a:rPr lang="en-US" sz="1600" b="1" dirty="0"/>
              <a:t>  </a:t>
            </a:r>
            <a:r>
              <a:rPr lang="en-US" sz="1600" dirty="0" err="1"/>
              <a:t>getX</a:t>
            </a:r>
            <a:r>
              <a:rPr lang="en-US" sz="1600" dirty="0"/>
              <a:t>()  { </a:t>
            </a:r>
          </a:p>
          <a:p>
            <a:pPr>
              <a:lnSpc>
                <a:spcPct val="80000"/>
              </a:lnSpc>
              <a:buFont typeface="Wingdings" pitchFamily="39" charset="2"/>
              <a:buNone/>
            </a:pPr>
            <a:r>
              <a:rPr lang="en-US" sz="1600" dirty="0"/>
              <a:t>		</a:t>
            </a:r>
            <a:r>
              <a:rPr lang="en-US" sz="1600" b="1" dirty="0"/>
              <a:t>return  </a:t>
            </a:r>
            <a:r>
              <a:rPr lang="en-US" sz="1600" dirty="0" err="1"/>
              <a:t>xc</a:t>
            </a:r>
            <a:r>
              <a:rPr lang="en-US" sz="1600" dirty="0"/>
              <a:t>;	</a:t>
            </a:r>
          </a:p>
          <a:p>
            <a:pPr>
              <a:lnSpc>
                <a:spcPct val="80000"/>
              </a:lnSpc>
              <a:buFont typeface="Wingdings" pitchFamily="39" charset="2"/>
              <a:buNone/>
            </a:pPr>
            <a:r>
              <a:rPr lang="en-US" sz="1600" dirty="0"/>
              <a:t>    }</a:t>
            </a:r>
          </a:p>
          <a:p>
            <a:pPr>
              <a:lnSpc>
                <a:spcPct val="80000"/>
              </a:lnSpc>
              <a:buFont typeface="Wingdings" pitchFamily="39" charset="2"/>
              <a:buNone/>
            </a:pPr>
            <a:r>
              <a:rPr lang="en-US" sz="1600" b="1" dirty="0"/>
              <a:t>    public </a:t>
            </a:r>
            <a:r>
              <a:rPr lang="en-US" sz="1600" b="1" dirty="0" err="1"/>
              <a:t>int</a:t>
            </a:r>
            <a:r>
              <a:rPr lang="en-US" sz="1600" b="1" dirty="0"/>
              <a:t>  </a:t>
            </a:r>
            <a:r>
              <a:rPr lang="en-US" sz="1600" dirty="0" err="1"/>
              <a:t>getY</a:t>
            </a:r>
            <a:r>
              <a:rPr lang="en-US" sz="1600" dirty="0"/>
              <a:t>()  { </a:t>
            </a:r>
          </a:p>
          <a:p>
            <a:pPr>
              <a:lnSpc>
                <a:spcPct val="80000"/>
              </a:lnSpc>
              <a:buFont typeface="Wingdings" pitchFamily="39" charset="2"/>
              <a:buNone/>
            </a:pPr>
            <a:r>
              <a:rPr lang="en-US" sz="1600" dirty="0"/>
              <a:t>		</a:t>
            </a:r>
            <a:r>
              <a:rPr lang="en-US" sz="1600" b="1" dirty="0"/>
              <a:t>return  </a:t>
            </a:r>
            <a:r>
              <a:rPr lang="en-US" sz="1600" dirty="0" err="1"/>
              <a:t>yc</a:t>
            </a:r>
            <a:r>
              <a:rPr lang="en-US" sz="1600" dirty="0"/>
              <a:t>;	</a:t>
            </a:r>
          </a:p>
          <a:p>
            <a:pPr>
              <a:lnSpc>
                <a:spcPct val="80000"/>
              </a:lnSpc>
              <a:buFont typeface="Wingdings" pitchFamily="39" charset="2"/>
              <a:buNone/>
            </a:pPr>
            <a:r>
              <a:rPr lang="en-US" sz="1600" dirty="0"/>
              <a:t>    }</a:t>
            </a:r>
          </a:p>
          <a:p>
            <a:pPr>
              <a:lnSpc>
                <a:spcPct val="80000"/>
              </a:lnSpc>
              <a:buFont typeface="Wingdings" pitchFamily="39" charset="2"/>
              <a:buNone/>
            </a:pPr>
            <a:r>
              <a:rPr lang="en-US" sz="16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433387" y="120009"/>
            <a:ext cx="8429625" cy="640046"/>
          </a:xfrm>
        </p:spPr>
        <p:txBody>
          <a:bodyPr/>
          <a:lstStyle/>
          <a:p>
            <a:r>
              <a:rPr lang="en-US" dirty="0"/>
              <a:t>Sequence-based Priority Queue</a:t>
            </a:r>
          </a:p>
        </p:txBody>
      </p:sp>
      <p:sp>
        <p:nvSpPr>
          <p:cNvPr id="1146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333386" y="990073"/>
            <a:ext cx="4056733" cy="4495800"/>
          </a:xfrm>
        </p:spPr>
        <p:txBody>
          <a:bodyPr/>
          <a:lstStyle/>
          <a:p>
            <a:r>
              <a:rPr lang="en-US" sz="2400" dirty="0"/>
              <a:t>Implementation with an unsorted list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/>
              <a:t>Performance:</a:t>
            </a:r>
          </a:p>
          <a:p>
            <a:pPr lvl="1"/>
            <a:r>
              <a:rPr lang="en-US" sz="2000" b="1" dirty="0">
                <a:solidFill>
                  <a:schemeClr val="tx2"/>
                </a:solidFill>
              </a:rPr>
              <a:t>insert</a:t>
            </a:r>
            <a:r>
              <a:rPr lang="en-US" sz="2000" b="1" dirty="0"/>
              <a:t> </a:t>
            </a:r>
            <a:r>
              <a:rPr lang="en-US" sz="2000" dirty="0"/>
              <a:t>takes </a:t>
            </a:r>
            <a:r>
              <a:rPr lang="en-US" sz="2000" b="1" i="1" dirty="0">
                <a:latin typeface="Times New Roman" pitchFamily="39" charset="0"/>
              </a:rPr>
              <a:t>O</a:t>
            </a:r>
            <a:r>
              <a:rPr lang="en-US" sz="2000" dirty="0">
                <a:latin typeface="Times New Roman" pitchFamily="39" charset="0"/>
              </a:rPr>
              <a:t>(1)</a:t>
            </a:r>
            <a:r>
              <a:rPr lang="en-US" sz="2000" dirty="0"/>
              <a:t> time since we can insert the item at the beginning or end of the sequence</a:t>
            </a:r>
          </a:p>
          <a:p>
            <a:pPr lvl="1"/>
            <a:r>
              <a:rPr lang="en-US" sz="2000" b="1" dirty="0" err="1">
                <a:solidFill>
                  <a:schemeClr val="tx2"/>
                </a:solidFill>
              </a:rPr>
              <a:t>removeMin</a:t>
            </a:r>
            <a:r>
              <a:rPr lang="en-US" sz="2000" b="1" dirty="0">
                <a:solidFill>
                  <a:schemeClr val="tx2"/>
                </a:solidFill>
              </a:rPr>
              <a:t> </a:t>
            </a:r>
            <a:r>
              <a:rPr lang="en-US" sz="2000" dirty="0"/>
              <a:t>and </a:t>
            </a:r>
            <a:r>
              <a:rPr lang="en-US" sz="2000" b="1" dirty="0">
                <a:solidFill>
                  <a:schemeClr val="tx2"/>
                </a:solidFill>
              </a:rPr>
              <a:t>min</a:t>
            </a:r>
            <a:r>
              <a:rPr lang="en-US" sz="2000" b="1" dirty="0"/>
              <a:t> </a:t>
            </a:r>
            <a:r>
              <a:rPr lang="en-US" sz="2000" dirty="0"/>
              <a:t>take </a:t>
            </a:r>
            <a:r>
              <a:rPr lang="en-US" sz="2000" b="1" i="1" dirty="0" err="1">
                <a:latin typeface="Times New Roman" pitchFamily="39" charset="0"/>
              </a:rPr>
              <a:t>O</a:t>
            </a:r>
            <a:r>
              <a:rPr lang="en-US" sz="2000" dirty="0" err="1">
                <a:latin typeface="Times New Roman" pitchFamily="39" charset="0"/>
              </a:rPr>
              <a:t>(</a:t>
            </a:r>
            <a:r>
              <a:rPr lang="en-US" sz="2000" b="1" i="1" dirty="0" err="1">
                <a:latin typeface="Times New Roman" pitchFamily="39" charset="0"/>
              </a:rPr>
              <a:t>n</a:t>
            </a:r>
            <a:r>
              <a:rPr lang="en-US" sz="2000" dirty="0">
                <a:latin typeface="Times New Roman" pitchFamily="39" charset="0"/>
              </a:rPr>
              <a:t>)</a:t>
            </a:r>
            <a:r>
              <a:rPr lang="en-US" sz="2000" dirty="0"/>
              <a:t> time since we have to traverse the entire sequence to find the smallest key </a:t>
            </a:r>
          </a:p>
        </p:txBody>
      </p:sp>
      <p:sp>
        <p:nvSpPr>
          <p:cNvPr id="114692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010075"/>
            <a:ext cx="4189646" cy="4343400"/>
          </a:xfrm>
        </p:spPr>
        <p:txBody>
          <a:bodyPr/>
          <a:lstStyle/>
          <a:p>
            <a:r>
              <a:rPr lang="en-US" sz="2400" dirty="0"/>
              <a:t>Implementation with a sorted list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/>
              <a:t>Performance:</a:t>
            </a:r>
          </a:p>
          <a:p>
            <a:pPr lvl="1"/>
            <a:r>
              <a:rPr lang="en-US" sz="2000" b="1" dirty="0">
                <a:solidFill>
                  <a:schemeClr val="tx2"/>
                </a:solidFill>
              </a:rPr>
              <a:t>insert</a:t>
            </a:r>
            <a:r>
              <a:rPr lang="en-US" sz="2000" b="1" dirty="0"/>
              <a:t> </a:t>
            </a:r>
            <a:r>
              <a:rPr lang="en-US" sz="2000" dirty="0"/>
              <a:t>takes </a:t>
            </a:r>
            <a:r>
              <a:rPr lang="en-US" sz="2000" b="1" i="1" dirty="0" err="1">
                <a:latin typeface="Times New Roman" pitchFamily="39" charset="0"/>
              </a:rPr>
              <a:t>O</a:t>
            </a:r>
            <a:r>
              <a:rPr lang="en-US" sz="2000" dirty="0" err="1">
                <a:latin typeface="Times New Roman" pitchFamily="39" charset="0"/>
              </a:rPr>
              <a:t>(</a:t>
            </a:r>
            <a:r>
              <a:rPr lang="en-US" sz="2000" b="1" i="1" dirty="0" err="1">
                <a:latin typeface="Times New Roman" pitchFamily="39" charset="0"/>
              </a:rPr>
              <a:t>n</a:t>
            </a:r>
            <a:r>
              <a:rPr lang="en-US" sz="2000" dirty="0">
                <a:latin typeface="Times New Roman" pitchFamily="39" charset="0"/>
              </a:rPr>
              <a:t>)</a:t>
            </a:r>
            <a:r>
              <a:rPr lang="en-US" sz="2000" dirty="0"/>
              <a:t> time since we have to find the</a:t>
            </a:r>
            <a:r>
              <a:rPr lang="en-US" sz="2000" dirty="0" smtClean="0"/>
              <a:t> right place to </a:t>
            </a:r>
            <a:r>
              <a:rPr lang="en-US" sz="2000" dirty="0"/>
              <a:t>insert the item</a:t>
            </a:r>
          </a:p>
          <a:p>
            <a:pPr lvl="1"/>
            <a:r>
              <a:rPr lang="en-US" sz="2000" b="1" dirty="0" err="1">
                <a:solidFill>
                  <a:schemeClr val="tx2"/>
                </a:solidFill>
              </a:rPr>
              <a:t>removeMin</a:t>
            </a:r>
            <a:r>
              <a:rPr lang="en-US" sz="2000" b="1" dirty="0"/>
              <a:t> </a:t>
            </a:r>
            <a:r>
              <a:rPr lang="en-US" sz="2000" dirty="0"/>
              <a:t>and </a:t>
            </a:r>
            <a:r>
              <a:rPr lang="en-US" sz="2000" b="1" dirty="0">
                <a:solidFill>
                  <a:schemeClr val="tx2"/>
                </a:solidFill>
              </a:rPr>
              <a:t>min</a:t>
            </a:r>
            <a:r>
              <a:rPr lang="en-US" sz="2000" b="1" dirty="0"/>
              <a:t> </a:t>
            </a:r>
            <a:r>
              <a:rPr lang="en-US" sz="2000" dirty="0"/>
              <a:t>take </a:t>
            </a:r>
            <a:r>
              <a:rPr lang="en-US" sz="2000" b="1" i="1" dirty="0">
                <a:latin typeface="Times New Roman" pitchFamily="39" charset="0"/>
              </a:rPr>
              <a:t>O</a:t>
            </a:r>
            <a:r>
              <a:rPr lang="en-US" sz="2000" dirty="0">
                <a:latin typeface="Times New Roman" pitchFamily="39" charset="0"/>
              </a:rPr>
              <a:t>(1)</a:t>
            </a:r>
            <a:r>
              <a:rPr lang="en-US" sz="2000" dirty="0"/>
              <a:t> time, since the smallest key is at the beginning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990600" y="2016869"/>
            <a:ext cx="2971800" cy="304800"/>
            <a:chOff x="3264" y="2064"/>
            <a:chExt cx="1872" cy="192"/>
          </a:xfrm>
        </p:grpSpPr>
        <p:sp>
          <p:nvSpPr>
            <p:cNvPr id="114694" name="Line 6"/>
            <p:cNvSpPr>
              <a:spLocks noChangeShapeType="1"/>
            </p:cNvSpPr>
            <p:nvPr/>
          </p:nvSpPr>
          <p:spPr bwMode="auto">
            <a:xfrm>
              <a:off x="3456" y="2160"/>
              <a:ext cx="14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FBEFD2"/>
                </a:solidFill>
              </a:endParaRPr>
            </a:p>
          </p:txBody>
        </p:sp>
        <p:sp>
          <p:nvSpPr>
            <p:cNvPr id="114695" name="Oval 7"/>
            <p:cNvSpPr>
              <a:spLocks noChangeArrowheads="1"/>
            </p:cNvSpPr>
            <p:nvPr/>
          </p:nvSpPr>
          <p:spPr bwMode="auto">
            <a:xfrm>
              <a:off x="3264" y="2064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>
                  <a:solidFill>
                    <a:srgbClr val="FBEFD2"/>
                  </a:solidFill>
                </a:rPr>
                <a:t>4</a:t>
              </a:r>
            </a:p>
          </p:txBody>
        </p:sp>
        <p:sp>
          <p:nvSpPr>
            <p:cNvPr id="114696" name="Oval 8"/>
            <p:cNvSpPr>
              <a:spLocks noChangeArrowheads="1"/>
            </p:cNvSpPr>
            <p:nvPr/>
          </p:nvSpPr>
          <p:spPr bwMode="auto">
            <a:xfrm>
              <a:off x="3684" y="2064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>
                  <a:solidFill>
                    <a:srgbClr val="FBEFD2"/>
                  </a:solidFill>
                </a:rPr>
                <a:t>5</a:t>
              </a:r>
            </a:p>
          </p:txBody>
        </p:sp>
        <p:sp>
          <p:nvSpPr>
            <p:cNvPr id="114697" name="Oval 9"/>
            <p:cNvSpPr>
              <a:spLocks noChangeArrowheads="1"/>
            </p:cNvSpPr>
            <p:nvPr/>
          </p:nvSpPr>
          <p:spPr bwMode="auto">
            <a:xfrm>
              <a:off x="4104" y="2064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>
                  <a:solidFill>
                    <a:srgbClr val="FBEFD2"/>
                  </a:solidFill>
                </a:rPr>
                <a:t>2</a:t>
              </a:r>
            </a:p>
          </p:txBody>
        </p:sp>
        <p:sp>
          <p:nvSpPr>
            <p:cNvPr id="114698" name="Oval 10"/>
            <p:cNvSpPr>
              <a:spLocks noChangeArrowheads="1"/>
            </p:cNvSpPr>
            <p:nvPr/>
          </p:nvSpPr>
          <p:spPr bwMode="auto">
            <a:xfrm>
              <a:off x="4524" y="2064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>
                  <a:solidFill>
                    <a:srgbClr val="FBEFD2"/>
                  </a:solidFill>
                </a:rPr>
                <a:t>3</a:t>
              </a:r>
            </a:p>
          </p:txBody>
        </p:sp>
        <p:sp>
          <p:nvSpPr>
            <p:cNvPr id="114699" name="Oval 11"/>
            <p:cNvSpPr>
              <a:spLocks noChangeArrowheads="1"/>
            </p:cNvSpPr>
            <p:nvPr/>
          </p:nvSpPr>
          <p:spPr bwMode="auto">
            <a:xfrm>
              <a:off x="4944" y="2064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>
                  <a:solidFill>
                    <a:srgbClr val="FBEFD2"/>
                  </a:solidFill>
                </a:rPr>
                <a:t>1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5181600" y="2016869"/>
            <a:ext cx="2971800" cy="304800"/>
            <a:chOff x="3264" y="3744"/>
            <a:chExt cx="1872" cy="192"/>
          </a:xfrm>
        </p:grpSpPr>
        <p:sp>
          <p:nvSpPr>
            <p:cNvPr id="114701" name="Line 13"/>
            <p:cNvSpPr>
              <a:spLocks noChangeShapeType="1"/>
            </p:cNvSpPr>
            <p:nvPr/>
          </p:nvSpPr>
          <p:spPr bwMode="auto">
            <a:xfrm>
              <a:off x="3456" y="3840"/>
              <a:ext cx="14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FBEFD2"/>
                </a:solidFill>
              </a:endParaRPr>
            </a:p>
          </p:txBody>
        </p:sp>
        <p:sp>
          <p:nvSpPr>
            <p:cNvPr id="114702" name="Oval 14"/>
            <p:cNvSpPr>
              <a:spLocks noChangeArrowheads="1"/>
            </p:cNvSpPr>
            <p:nvPr/>
          </p:nvSpPr>
          <p:spPr bwMode="auto">
            <a:xfrm>
              <a:off x="3264" y="3744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>
                  <a:solidFill>
                    <a:srgbClr val="FBEFD2"/>
                  </a:solidFill>
                </a:rPr>
                <a:t>1</a:t>
              </a:r>
            </a:p>
          </p:txBody>
        </p:sp>
        <p:sp>
          <p:nvSpPr>
            <p:cNvPr id="114703" name="Oval 15"/>
            <p:cNvSpPr>
              <a:spLocks noChangeArrowheads="1"/>
            </p:cNvSpPr>
            <p:nvPr/>
          </p:nvSpPr>
          <p:spPr bwMode="auto">
            <a:xfrm>
              <a:off x="3684" y="3744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>
                  <a:solidFill>
                    <a:srgbClr val="FBEFD2"/>
                  </a:solidFill>
                </a:rPr>
                <a:t>2</a:t>
              </a:r>
            </a:p>
          </p:txBody>
        </p:sp>
        <p:sp>
          <p:nvSpPr>
            <p:cNvPr id="114704" name="Oval 16"/>
            <p:cNvSpPr>
              <a:spLocks noChangeArrowheads="1"/>
            </p:cNvSpPr>
            <p:nvPr/>
          </p:nvSpPr>
          <p:spPr bwMode="auto">
            <a:xfrm>
              <a:off x="4104" y="3744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>
                  <a:solidFill>
                    <a:srgbClr val="FBEFD2"/>
                  </a:solidFill>
                </a:rPr>
                <a:t>3</a:t>
              </a:r>
            </a:p>
          </p:txBody>
        </p:sp>
        <p:sp>
          <p:nvSpPr>
            <p:cNvPr id="114705" name="Oval 17"/>
            <p:cNvSpPr>
              <a:spLocks noChangeArrowheads="1"/>
            </p:cNvSpPr>
            <p:nvPr/>
          </p:nvSpPr>
          <p:spPr bwMode="auto">
            <a:xfrm>
              <a:off x="4524" y="3744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>
                  <a:solidFill>
                    <a:srgbClr val="FBEFD2"/>
                  </a:solidFill>
                </a:rPr>
                <a:t>4</a:t>
              </a:r>
            </a:p>
          </p:txBody>
        </p:sp>
        <p:sp>
          <p:nvSpPr>
            <p:cNvPr id="114706" name="Oval 18"/>
            <p:cNvSpPr>
              <a:spLocks noChangeArrowheads="1"/>
            </p:cNvSpPr>
            <p:nvPr/>
          </p:nvSpPr>
          <p:spPr bwMode="auto">
            <a:xfrm>
              <a:off x="4944" y="3744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>
                  <a:solidFill>
                    <a:srgbClr val="FBEFD2"/>
                  </a:solidFill>
                </a:rPr>
                <a:t>5</a:t>
              </a: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4986178" y="5485873"/>
            <a:ext cx="33627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3A7700"/>
                </a:solidFill>
              </a:rPr>
              <a:t>Is this tradeoff inevitable?</a:t>
            </a:r>
            <a:endParaRPr lang="en-US" sz="2000" b="1" dirty="0">
              <a:solidFill>
                <a:srgbClr val="3A77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101">
  <a:themeElements>
    <a:clrScheme name="Custom 3">
      <a:dk1>
        <a:srgbClr val="000000"/>
      </a:dk1>
      <a:lt1>
        <a:srgbClr val="FBEFD2"/>
      </a:lt1>
      <a:dk2>
        <a:srgbClr val="800000"/>
      </a:dk2>
      <a:lt2>
        <a:srgbClr val="969696"/>
      </a:lt2>
      <a:accent1>
        <a:srgbClr val="800000"/>
      </a:accent1>
      <a:accent2>
        <a:srgbClr val="254C00"/>
      </a:accent2>
      <a:accent3>
        <a:srgbClr val="0000FF"/>
      </a:accent3>
      <a:accent4>
        <a:srgbClr val="40008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310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0" charset="0"/>
          </a:defRPr>
        </a:defPPr>
      </a:lstStyle>
    </a:lnDef>
  </a:objectDefaults>
  <a:extraClrSchemeLst>
    <a:extraClrScheme>
      <a:clrScheme name="310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10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10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10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10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10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10613</TotalTime>
  <Words>2328</Words>
  <Application>Microsoft Office PowerPoint</Application>
  <PresentationFormat>On-screen Show (4:3)</PresentationFormat>
  <Paragraphs>567</Paragraphs>
  <Slides>44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60" baseType="lpstr">
      <vt:lpstr>ＭＳ ゴシック</vt:lpstr>
      <vt:lpstr>ＭＳ Ｐゴシック</vt:lpstr>
      <vt:lpstr>Arial</vt:lpstr>
      <vt:lpstr>Arial Rounded MT Bold</vt:lpstr>
      <vt:lpstr>Calibri</vt:lpstr>
      <vt:lpstr>CMMI10</vt:lpstr>
      <vt:lpstr>CMR10</vt:lpstr>
      <vt:lpstr>CMSS10</vt:lpstr>
      <vt:lpstr>CMSY10</vt:lpstr>
      <vt:lpstr>Symbol</vt:lpstr>
      <vt:lpstr>Tahoma</vt:lpstr>
      <vt:lpstr>Times</vt:lpstr>
      <vt:lpstr>Times New Roman</vt:lpstr>
      <vt:lpstr>Wingdings</vt:lpstr>
      <vt:lpstr>3101</vt:lpstr>
      <vt:lpstr>Equation</vt:lpstr>
      <vt:lpstr>Priority Queues &amp; Heaps</vt:lpstr>
      <vt:lpstr>The Java Collections Framework (Ordered Data Types) </vt:lpstr>
      <vt:lpstr>The Priority Queue Class</vt:lpstr>
      <vt:lpstr>Priority Queue ADT </vt:lpstr>
      <vt:lpstr>Total Order Relations </vt:lpstr>
      <vt:lpstr>Entry ADT</vt:lpstr>
      <vt:lpstr>Comparator ADT</vt:lpstr>
      <vt:lpstr>Example Comparator</vt:lpstr>
      <vt:lpstr>Sequence-based Priority Queue</vt:lpstr>
      <vt:lpstr>Heaps</vt:lpstr>
      <vt:lpstr>Min Heaps </vt:lpstr>
      <vt:lpstr>Height of a Heap </vt:lpstr>
      <vt:lpstr>Heaps and Priority Queues</vt:lpstr>
      <vt:lpstr>Insertion into a Heap </vt:lpstr>
      <vt:lpstr>Upheap</vt:lpstr>
      <vt:lpstr>Removal from a Heap </vt:lpstr>
      <vt:lpstr>Downheap</vt:lpstr>
      <vt:lpstr>Downheap</vt:lpstr>
      <vt:lpstr>Array-based Heap Implementation </vt:lpstr>
      <vt:lpstr>Constructing a Heap</vt:lpstr>
      <vt:lpstr>Bottom-up Heap Construction </vt:lpstr>
      <vt:lpstr>Merging Two Heaps</vt:lpstr>
      <vt:lpstr>Example</vt:lpstr>
      <vt:lpstr>Example (contd.)</vt:lpstr>
      <vt:lpstr>Example (contd.)</vt:lpstr>
      <vt:lpstr>Example (end)</vt:lpstr>
      <vt:lpstr>Bottom-Up Heap Construction Analysis</vt:lpstr>
      <vt:lpstr>Analysis</vt:lpstr>
      <vt:lpstr>Bottom-Up Heap Construction</vt:lpstr>
      <vt:lpstr>Iterative MakeHeap</vt:lpstr>
      <vt:lpstr>PowerPoint Presentation</vt:lpstr>
      <vt:lpstr>Recursive MakeHeap</vt:lpstr>
      <vt:lpstr>Iterative  vs Recursive MakeHeap</vt:lpstr>
      <vt:lpstr>Adaptable Priority Queues</vt:lpstr>
      <vt:lpstr>Recall the Entry and Priority Queue ADTs </vt:lpstr>
      <vt:lpstr>Finding an entry in a heap by key</vt:lpstr>
      <vt:lpstr>Motivating Example</vt:lpstr>
      <vt:lpstr>Additional Methods of the Adaptable Priority Queue ADT </vt:lpstr>
      <vt:lpstr>Example</vt:lpstr>
      <vt:lpstr>Locating Entries</vt:lpstr>
      <vt:lpstr>Location-Aware Entries</vt:lpstr>
      <vt:lpstr>List Implementation</vt:lpstr>
      <vt:lpstr>Heap Implementation</vt:lpstr>
      <vt:lpstr>Performance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Heaps</dc:title>
  <dc:creator>James Elder</dc:creator>
  <cp:lastModifiedBy>Microsoft account</cp:lastModifiedBy>
  <cp:revision>58</cp:revision>
  <cp:lastPrinted>2010-01-26T17:43:27Z</cp:lastPrinted>
  <dcterms:created xsi:type="dcterms:W3CDTF">2010-04-13T00:41:55Z</dcterms:created>
  <dcterms:modified xsi:type="dcterms:W3CDTF">2014-07-23T18:19:53Z</dcterms:modified>
</cp:coreProperties>
</file>